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 id="273" r:id="rId66"/>
    <p:sldId id="274" r:id="rId67"/>
    <p:sldId id="275" r:id="rId68"/>
    <p:sldId id="276" r:id="rId69"/>
    <p:sldId id="277" r:id="rId70"/>
    <p:sldId id="278" r:id="rId71"/>
    <p:sldId id="279" r:id="rId72"/>
    <p:sldId id="280" r:id="rId73"/>
    <p:sldId id="281" r:id="rId74"/>
    <p:sldId id="282" r:id="rId75"/>
    <p:sldId id="283" r:id="rId76"/>
    <p:sldId id="284" r:id="rId77"/>
    <p:sldId id="285" r:id="rId78"/>
    <p:sldId id="286" r:id="rId79"/>
    <p:sldId id="287" r:id="rId80"/>
    <p:sldId id="288" r:id="rId81"/>
    <p:sldId id="289" r:id="rId82"/>
    <p:sldId id="290" r:id="rId83"/>
    <p:sldId id="291" r:id="rId84"/>
    <p:sldId id="292" r:id="rId85"/>
    <p:sldId id="293" r:id="rId86"/>
    <p:sldId id="294" r:id="rId87"/>
    <p:sldId id="295" r:id="rId88"/>
    <p:sldId id="296" r:id="rId89"/>
    <p:sldId id="297" r:id="rId90"/>
    <p:sldId id="298" r:id="rId91"/>
    <p:sldId id="299" r:id="rId92"/>
    <p:sldId id="300" r:id="rId93"/>
    <p:sldId id="301" r:id="rId94"/>
    <p:sldId id="302" r:id="rId95"/>
    <p:sldId id="303" r:id="rId96"/>
    <p:sldId id="304" r:id="rId97"/>
    <p:sldId id="305" r:id="rId98"/>
    <p:sldId id="306" r:id="rId99"/>
    <p:sldId id="307" r:id="rId100"/>
    <p:sldId id="308" r:id="rId101"/>
    <p:sldId id="309" r:id="rId102"/>
    <p:sldId id="310" r:id="rId103"/>
    <p:sldId id="311" r:id="rId104"/>
    <p:sldId id="312" r:id="rId105"/>
    <p:sldId id="313" r:id="rId106"/>
    <p:sldId id="314" r:id="rId107"/>
    <p:sldId id="315" r:id="rId108"/>
    <p:sldId id="316" r:id="rId109"/>
    <p:sldId id="317" r:id="rId110"/>
    <p:sldId id="318" r:id="rId111"/>
    <p:sldId id="319" r:id="rId112"/>
    <p:sldId id="320" r:id="rId113"/>
    <p:sldId id="321" r:id="rId114"/>
    <p:sldId id="322" r:id="rId115"/>
    <p:sldId id="323" r:id="rId116"/>
    <p:sldId id="324" r:id="rId117"/>
    <p:sldId id="325" r:id="rId118"/>
    <p:sldId id="326" r:id="rId119"/>
    <p:sldId id="327" r:id="rId120"/>
    <p:sldId id="328" r:id="rId121"/>
    <p:sldId id="329" r:id="rId122"/>
    <p:sldId id="330" r:id="rId123"/>
    <p:sldId id="331" r:id="rId124"/>
    <p:sldId id="332" r:id="rId125"/>
    <p:sldId id="333" r:id="rId126"/>
    <p:sldId id="334" r:id="rId127"/>
    <p:sldId id="335" r:id="rId1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a" charset="1" panose="000005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
      <p:font typeface="Open Sans" charset="1" panose="00000000000000000000"/>
      <p:regular r:id="rId35"/>
    </p:embeddedFont>
    <p:embeddedFont>
      <p:font typeface="Open Sans Bold" charset="1" panose="00000000000000000000"/>
      <p:regular r:id="rId36"/>
    </p:embeddedFont>
    <p:embeddedFont>
      <p:font typeface="Open Sans Italics" charset="1" panose="00000000000000000000"/>
      <p:regular r:id="rId37"/>
    </p:embeddedFont>
    <p:embeddedFont>
      <p:font typeface="Open Sans Bold Italics" charset="1" panose="00000000000000000000"/>
      <p:regular r:id="rId38"/>
    </p:embeddedFont>
    <p:embeddedFont>
      <p:font typeface="Open Sans Light" charset="1" panose="00000000000000000000"/>
      <p:regular r:id="rId39"/>
    </p:embeddedFont>
    <p:embeddedFont>
      <p:font typeface="Open Sans Light Italics" charset="1" panose="00000000000000000000"/>
      <p:regular r:id="rId40"/>
    </p:embeddedFont>
    <p:embeddedFont>
      <p:font typeface="Open Sans Medium" charset="1" panose="00000000000000000000"/>
      <p:regular r:id="rId41"/>
    </p:embeddedFont>
    <p:embeddedFont>
      <p:font typeface="Open Sans Medium Italics" charset="1" panose="00000000000000000000"/>
      <p:regular r:id="rId42"/>
    </p:embeddedFont>
    <p:embeddedFont>
      <p:font typeface="Open Sans Semi-Bold" charset="1" panose="00000000000000000000"/>
      <p:regular r:id="rId43"/>
    </p:embeddedFont>
    <p:embeddedFont>
      <p:font typeface="Open Sans Semi-Bold Italics" charset="1" panose="00000000000000000000"/>
      <p:regular r:id="rId44"/>
    </p:embeddedFont>
    <p:embeddedFont>
      <p:font typeface="Open Sans Ultra-Bold" charset="1" panose="00000000000000000000"/>
      <p:regular r:id="rId45"/>
    </p:embeddedFont>
    <p:embeddedFont>
      <p:font typeface="Open Sans Ultra-Bold Italics" charset="1" panose="00000000000000000000"/>
      <p:regular r:id="rId46"/>
    </p:embeddedFont>
    <p:embeddedFont>
      <p:font typeface="Sigmar One" charset="1" panose="00000500000000000000"/>
      <p:regular r:id="rId47"/>
    </p:embeddedFont>
    <p:embeddedFont>
      <p:font typeface="Bungee" charset="1" panose="000000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52.xml" Type="http://schemas.openxmlformats.org/officeDocument/2006/relationships/slide"/><Relationship Id="rId101" Target="slides/slide53.xml" Type="http://schemas.openxmlformats.org/officeDocument/2006/relationships/slide"/><Relationship Id="rId102" Target="slides/slide54.xml" Type="http://schemas.openxmlformats.org/officeDocument/2006/relationships/slide"/><Relationship Id="rId103" Target="slides/slide55.xml" Type="http://schemas.openxmlformats.org/officeDocument/2006/relationships/slide"/><Relationship Id="rId104" Target="slides/slide56.xml" Type="http://schemas.openxmlformats.org/officeDocument/2006/relationships/slide"/><Relationship Id="rId105" Target="slides/slide57.xml" Type="http://schemas.openxmlformats.org/officeDocument/2006/relationships/slide"/><Relationship Id="rId106" Target="slides/slide58.xml" Type="http://schemas.openxmlformats.org/officeDocument/2006/relationships/slide"/><Relationship Id="rId107" Target="slides/slide59.xml" Type="http://schemas.openxmlformats.org/officeDocument/2006/relationships/slide"/><Relationship Id="rId108" Target="slides/slide60.xml" Type="http://schemas.openxmlformats.org/officeDocument/2006/relationships/slide"/><Relationship Id="rId109" Target="slides/slide61.xml" Type="http://schemas.openxmlformats.org/officeDocument/2006/relationships/slide"/><Relationship Id="rId11" Target="fonts/font11.fntdata" Type="http://schemas.openxmlformats.org/officeDocument/2006/relationships/font"/><Relationship Id="rId110" Target="slides/slide62.xml" Type="http://schemas.openxmlformats.org/officeDocument/2006/relationships/slide"/><Relationship Id="rId111" Target="slides/slide63.xml" Type="http://schemas.openxmlformats.org/officeDocument/2006/relationships/slide"/><Relationship Id="rId112" Target="slides/slide64.xml" Type="http://schemas.openxmlformats.org/officeDocument/2006/relationships/slide"/><Relationship Id="rId113" Target="slides/slide65.xml" Type="http://schemas.openxmlformats.org/officeDocument/2006/relationships/slide"/><Relationship Id="rId114" Target="slides/slide66.xml" Type="http://schemas.openxmlformats.org/officeDocument/2006/relationships/slide"/><Relationship Id="rId115" Target="slides/slide67.xml" Type="http://schemas.openxmlformats.org/officeDocument/2006/relationships/slide"/><Relationship Id="rId116" Target="slides/slide68.xml" Type="http://schemas.openxmlformats.org/officeDocument/2006/relationships/slide"/><Relationship Id="rId117" Target="slides/slide69.xml" Type="http://schemas.openxmlformats.org/officeDocument/2006/relationships/slide"/><Relationship Id="rId118" Target="slides/slide70.xml" Type="http://schemas.openxmlformats.org/officeDocument/2006/relationships/slide"/><Relationship Id="rId119" Target="slides/slide71.xml" Type="http://schemas.openxmlformats.org/officeDocument/2006/relationships/slide"/><Relationship Id="rId12" Target="fonts/font12.fntdata" Type="http://schemas.openxmlformats.org/officeDocument/2006/relationships/font"/><Relationship Id="rId120" Target="slides/slide72.xml" Type="http://schemas.openxmlformats.org/officeDocument/2006/relationships/slide"/><Relationship Id="rId121" Target="slides/slide73.xml" Type="http://schemas.openxmlformats.org/officeDocument/2006/relationships/slide"/><Relationship Id="rId122" Target="slides/slide74.xml" Type="http://schemas.openxmlformats.org/officeDocument/2006/relationships/slide"/><Relationship Id="rId123" Target="slides/slide75.xml" Type="http://schemas.openxmlformats.org/officeDocument/2006/relationships/slide"/><Relationship Id="rId124" Target="slides/slide76.xml" Type="http://schemas.openxmlformats.org/officeDocument/2006/relationships/slide"/><Relationship Id="rId125" Target="slides/slide77.xml" Type="http://schemas.openxmlformats.org/officeDocument/2006/relationships/slide"/><Relationship Id="rId126" Target="slides/slide78.xml" Type="http://schemas.openxmlformats.org/officeDocument/2006/relationships/slide"/><Relationship Id="rId127" Target="slides/slide79.xml" Type="http://schemas.openxmlformats.org/officeDocument/2006/relationships/slide"/><Relationship Id="rId128" Target="slides/slide80.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62" Target="slides/slide14.xml" Type="http://schemas.openxmlformats.org/officeDocument/2006/relationships/slide"/><Relationship Id="rId63" Target="slides/slide15.xml" Type="http://schemas.openxmlformats.org/officeDocument/2006/relationships/slide"/><Relationship Id="rId64" Target="slides/slide16.xml" Type="http://schemas.openxmlformats.org/officeDocument/2006/relationships/slide"/><Relationship Id="rId65" Target="slides/slide17.xml" Type="http://schemas.openxmlformats.org/officeDocument/2006/relationships/slide"/><Relationship Id="rId66" Target="slides/slide18.xml" Type="http://schemas.openxmlformats.org/officeDocument/2006/relationships/slide"/><Relationship Id="rId67" Target="slides/slide19.xml" Type="http://schemas.openxmlformats.org/officeDocument/2006/relationships/slide"/><Relationship Id="rId68" Target="slides/slide20.xml" Type="http://schemas.openxmlformats.org/officeDocument/2006/relationships/slide"/><Relationship Id="rId69" Target="slides/slide21.xml" Type="http://schemas.openxmlformats.org/officeDocument/2006/relationships/slide"/><Relationship Id="rId7" Target="fonts/font7.fntdata" Type="http://schemas.openxmlformats.org/officeDocument/2006/relationships/font"/><Relationship Id="rId70" Target="slides/slide22.xml" Type="http://schemas.openxmlformats.org/officeDocument/2006/relationships/slide"/><Relationship Id="rId71" Target="slides/slide23.xml" Type="http://schemas.openxmlformats.org/officeDocument/2006/relationships/slide"/><Relationship Id="rId72" Target="slides/slide24.xml" Type="http://schemas.openxmlformats.org/officeDocument/2006/relationships/slide"/><Relationship Id="rId73" Target="slides/slide25.xml" Type="http://schemas.openxmlformats.org/officeDocument/2006/relationships/slide"/><Relationship Id="rId74" Target="slides/slide26.xml" Type="http://schemas.openxmlformats.org/officeDocument/2006/relationships/slide"/><Relationship Id="rId75" Target="slides/slide27.xml" Type="http://schemas.openxmlformats.org/officeDocument/2006/relationships/slide"/><Relationship Id="rId76" Target="slides/slide28.xml" Type="http://schemas.openxmlformats.org/officeDocument/2006/relationships/slide"/><Relationship Id="rId77" Target="slides/slide29.xml" Type="http://schemas.openxmlformats.org/officeDocument/2006/relationships/slide"/><Relationship Id="rId78" Target="slides/slide30.xml" Type="http://schemas.openxmlformats.org/officeDocument/2006/relationships/slide"/><Relationship Id="rId79" Target="slides/slide31.xml" Type="http://schemas.openxmlformats.org/officeDocument/2006/relationships/slide"/><Relationship Id="rId8" Target="fonts/font8.fntdata" Type="http://schemas.openxmlformats.org/officeDocument/2006/relationships/font"/><Relationship Id="rId80" Target="slides/slide32.xml" Type="http://schemas.openxmlformats.org/officeDocument/2006/relationships/slide"/><Relationship Id="rId81" Target="slides/slide33.xml" Type="http://schemas.openxmlformats.org/officeDocument/2006/relationships/slide"/><Relationship Id="rId82" Target="slides/slide34.xml" Type="http://schemas.openxmlformats.org/officeDocument/2006/relationships/slide"/><Relationship Id="rId83" Target="slides/slide35.xml" Type="http://schemas.openxmlformats.org/officeDocument/2006/relationships/slide"/><Relationship Id="rId84" Target="slides/slide36.xml" Type="http://schemas.openxmlformats.org/officeDocument/2006/relationships/slide"/><Relationship Id="rId85" Target="slides/slide37.xml" Type="http://schemas.openxmlformats.org/officeDocument/2006/relationships/slide"/><Relationship Id="rId86" Target="slides/slide38.xml" Type="http://schemas.openxmlformats.org/officeDocument/2006/relationships/slide"/><Relationship Id="rId87" Target="slides/slide39.xml" Type="http://schemas.openxmlformats.org/officeDocument/2006/relationships/slide"/><Relationship Id="rId88" Target="slides/slide40.xml" Type="http://schemas.openxmlformats.org/officeDocument/2006/relationships/slide"/><Relationship Id="rId89" Target="slides/slide41.xml" Type="http://schemas.openxmlformats.org/officeDocument/2006/relationships/slide"/><Relationship Id="rId9" Target="fonts/font9.fntdata" Type="http://schemas.openxmlformats.org/officeDocument/2006/relationships/font"/><Relationship Id="rId90" Target="slides/slide42.xml" Type="http://schemas.openxmlformats.org/officeDocument/2006/relationships/slide"/><Relationship Id="rId91" Target="slides/slide43.xml" Type="http://schemas.openxmlformats.org/officeDocument/2006/relationships/slide"/><Relationship Id="rId92" Target="slides/slide44.xml" Type="http://schemas.openxmlformats.org/officeDocument/2006/relationships/slide"/><Relationship Id="rId93" Target="slides/slide45.xml" Type="http://schemas.openxmlformats.org/officeDocument/2006/relationships/slide"/><Relationship Id="rId94" Target="slides/slide46.xml" Type="http://schemas.openxmlformats.org/officeDocument/2006/relationships/slide"/><Relationship Id="rId95" Target="slides/slide47.xml" Type="http://schemas.openxmlformats.org/officeDocument/2006/relationships/slide"/><Relationship Id="rId96" Target="slides/slide48.xml" Type="http://schemas.openxmlformats.org/officeDocument/2006/relationships/slide"/><Relationship Id="rId97" Target="slides/slide49.xml" Type="http://schemas.openxmlformats.org/officeDocument/2006/relationships/slide"/><Relationship Id="rId98" Target="slides/slide50.xml" Type="http://schemas.openxmlformats.org/officeDocument/2006/relationships/slide"/><Relationship Id="rId99" Target="slides/slide51.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69264"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24785"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9345" y="4650573"/>
            <a:ext cx="629715" cy="985855"/>
          </a:xfrm>
          <a:custGeom>
            <a:avLst/>
            <a:gdLst/>
            <a:ahLst/>
            <a:cxnLst/>
            <a:rect r="r" b="b" t="t" l="l"/>
            <a:pathLst>
              <a:path h="985855" w="629715">
                <a:moveTo>
                  <a:pt x="0" y="0"/>
                </a:moveTo>
                <a:lnTo>
                  <a:pt x="629715" y="0"/>
                </a:lnTo>
                <a:lnTo>
                  <a:pt x="629715"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00000">
            <a:off x="15016383" y="4000830"/>
            <a:ext cx="1218296" cy="1907312"/>
          </a:xfrm>
          <a:custGeom>
            <a:avLst/>
            <a:gdLst/>
            <a:ahLst/>
            <a:cxnLst/>
            <a:rect r="r" b="b" t="t" l="l"/>
            <a:pathLst>
              <a:path h="1907312" w="1218296">
                <a:moveTo>
                  <a:pt x="0" y="0"/>
                </a:moveTo>
                <a:lnTo>
                  <a:pt x="1218296" y="0"/>
                </a:lnTo>
                <a:lnTo>
                  <a:pt x="1218296"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6113790" y="4282271"/>
            <a:ext cx="858754" cy="1344429"/>
          </a:xfrm>
          <a:custGeom>
            <a:avLst/>
            <a:gdLst/>
            <a:ahLst/>
            <a:cxnLst/>
            <a:rect r="r" b="b" t="t" l="l"/>
            <a:pathLst>
              <a:path h="1344429" w="858754">
                <a:moveTo>
                  <a:pt x="0" y="0"/>
                </a:moveTo>
                <a:lnTo>
                  <a:pt x="858754" y="0"/>
                </a:lnTo>
                <a:lnTo>
                  <a:pt x="858754" y="1344429"/>
                </a:lnTo>
                <a:lnTo>
                  <a:pt x="0" y="1344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7058269" y="4461559"/>
            <a:ext cx="629715" cy="985855"/>
          </a:xfrm>
          <a:custGeom>
            <a:avLst/>
            <a:gdLst/>
            <a:ahLst/>
            <a:cxnLst/>
            <a:rect r="r" b="b" t="t" l="l"/>
            <a:pathLst>
              <a:path h="985855" w="629715">
                <a:moveTo>
                  <a:pt x="0" y="0"/>
                </a:moveTo>
                <a:lnTo>
                  <a:pt x="629715" y="0"/>
                </a:lnTo>
                <a:lnTo>
                  <a:pt x="629715"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3373284" y="3141538"/>
            <a:ext cx="11557374" cy="3692942"/>
          </a:xfrm>
          <a:custGeom>
            <a:avLst/>
            <a:gdLst/>
            <a:ahLst/>
            <a:cxnLst/>
            <a:rect r="r" b="b" t="t" l="l"/>
            <a:pathLst>
              <a:path h="3692942" w="11557374">
                <a:moveTo>
                  <a:pt x="0" y="0"/>
                </a:moveTo>
                <a:lnTo>
                  <a:pt x="11557374" y="0"/>
                </a:lnTo>
                <a:lnTo>
                  <a:pt x="11557374" y="3692942"/>
                </a:lnTo>
                <a:lnTo>
                  <a:pt x="0" y="3692942"/>
                </a:lnTo>
                <a:lnTo>
                  <a:pt x="0" y="0"/>
                </a:lnTo>
                <a:close/>
              </a:path>
            </a:pathLst>
          </a:custGeom>
          <a:blipFill>
            <a:blip r:embed="rId5"/>
            <a:stretch>
              <a:fillRect l="0" t="0" r="0" b="0"/>
            </a:stretch>
          </a:blipFill>
        </p:spPr>
      </p:sp>
      <p:sp>
        <p:nvSpPr>
          <p:cNvPr name="TextBox 13" id="13"/>
          <p:cNvSpPr txBox="true"/>
          <p:nvPr/>
        </p:nvSpPr>
        <p:spPr>
          <a:xfrm rot="0">
            <a:off x="2400041" y="452900"/>
            <a:ext cx="13109635" cy="1849119"/>
          </a:xfrm>
          <a:prstGeom prst="rect">
            <a:avLst/>
          </a:prstGeom>
        </p:spPr>
        <p:txBody>
          <a:bodyPr anchor="t" rtlCol="false" tIns="0" lIns="0" bIns="0" rIns="0">
            <a:spAutoFit/>
          </a:bodyPr>
          <a:lstStyle/>
          <a:p>
            <a:pPr algn="ctr">
              <a:lnSpc>
                <a:spcPts val="13580"/>
              </a:lnSpc>
              <a:spcBef>
                <a:spcPct val="0"/>
              </a:spcBef>
            </a:pPr>
            <a:r>
              <a:rPr lang="en-US" sz="9700">
                <a:solidFill>
                  <a:srgbClr val="FFFFFF"/>
                </a:solidFill>
                <a:latin typeface="Bungee"/>
              </a:rPr>
              <a:t>PHÂN TÍCH DỮ LIỆU </a:t>
            </a:r>
          </a:p>
        </p:txBody>
      </p:sp>
      <p:sp>
        <p:nvSpPr>
          <p:cNvPr name="TextBox 14" id="14"/>
          <p:cNvSpPr txBox="true"/>
          <p:nvPr/>
        </p:nvSpPr>
        <p:spPr>
          <a:xfrm rot="0">
            <a:off x="1378830" y="8153102"/>
            <a:ext cx="15530339" cy="866758"/>
          </a:xfrm>
          <a:prstGeom prst="rect">
            <a:avLst/>
          </a:prstGeom>
        </p:spPr>
        <p:txBody>
          <a:bodyPr anchor="t" rtlCol="false" tIns="0" lIns="0" bIns="0" rIns="0">
            <a:spAutoFit/>
          </a:bodyPr>
          <a:lstStyle/>
          <a:p>
            <a:pPr algn="ctr">
              <a:lnSpc>
                <a:spcPts val="6300"/>
              </a:lnSpc>
              <a:spcBef>
                <a:spcPct val="0"/>
              </a:spcBef>
            </a:pPr>
            <a:r>
              <a:rPr lang="en-US" sz="4500">
                <a:solidFill>
                  <a:srgbClr val="FFFFFF"/>
                </a:solidFill>
                <a:latin typeface="Bungee"/>
              </a:rPr>
              <a:t>GIẢNG VIÊN: HỒ HƯỚNG THIÊN</a:t>
            </a:r>
          </a:p>
        </p:txBody>
      </p:sp>
      <p:sp>
        <p:nvSpPr>
          <p:cNvPr name="TextBox 15" id="15"/>
          <p:cNvSpPr txBox="true"/>
          <p:nvPr/>
        </p:nvSpPr>
        <p:spPr>
          <a:xfrm rot="0">
            <a:off x="1378830" y="9077325"/>
            <a:ext cx="15530339" cy="866758"/>
          </a:xfrm>
          <a:prstGeom prst="rect">
            <a:avLst/>
          </a:prstGeom>
        </p:spPr>
        <p:txBody>
          <a:bodyPr anchor="t" rtlCol="false" tIns="0" lIns="0" bIns="0" rIns="0">
            <a:spAutoFit/>
          </a:bodyPr>
          <a:lstStyle/>
          <a:p>
            <a:pPr algn="ctr">
              <a:lnSpc>
                <a:spcPts val="6300"/>
              </a:lnSpc>
              <a:spcBef>
                <a:spcPct val="0"/>
              </a:spcBef>
            </a:pPr>
            <a:r>
              <a:rPr lang="en-US" sz="4500">
                <a:solidFill>
                  <a:srgbClr val="FFFFFF"/>
                </a:solidFill>
                <a:latin typeface="Bungee"/>
              </a:rPr>
              <a:t>SINH VIÊN THỰC HIỆN: NGUYỄN THÁI QUỐC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607725" y="2872620"/>
            <a:ext cx="17271745" cy="6385680"/>
          </a:xfrm>
          <a:custGeom>
            <a:avLst/>
            <a:gdLst/>
            <a:ahLst/>
            <a:cxnLst/>
            <a:rect r="r" b="b" t="t" l="l"/>
            <a:pathLst>
              <a:path h="6385680" w="17271745">
                <a:moveTo>
                  <a:pt x="0" y="0"/>
                </a:moveTo>
                <a:lnTo>
                  <a:pt x="17271745" y="0"/>
                </a:lnTo>
                <a:lnTo>
                  <a:pt x="17271745" y="6385680"/>
                </a:lnTo>
                <a:lnTo>
                  <a:pt x="0" y="6385680"/>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2) KHÁI QUÁT VỀ DATASET</a:t>
            </a:r>
          </a:p>
        </p:txBody>
      </p:sp>
      <p:sp>
        <p:nvSpPr>
          <p:cNvPr name="TextBox 4" id="4"/>
          <p:cNvSpPr txBox="true"/>
          <p:nvPr/>
        </p:nvSpPr>
        <p:spPr>
          <a:xfrm rot="0">
            <a:off x="5274753" y="1857076"/>
            <a:ext cx="7738493" cy="641985"/>
          </a:xfrm>
          <a:prstGeom prst="rect">
            <a:avLst/>
          </a:prstGeom>
        </p:spPr>
        <p:txBody>
          <a:bodyPr anchor="t" rtlCol="false" tIns="0" lIns="0" bIns="0" rIns="0">
            <a:spAutoFit/>
          </a:bodyPr>
          <a:lstStyle/>
          <a:p>
            <a:pPr algn="l">
              <a:lnSpc>
                <a:spcPts val="4995"/>
              </a:lnSpc>
            </a:pPr>
            <a:r>
              <a:rPr lang="en-US" sz="4500">
                <a:solidFill>
                  <a:srgbClr val="FFFFFF"/>
                </a:solidFill>
                <a:latin typeface="Alata"/>
              </a:rPr>
              <a:t>THÔNG TIN CÁC THUỘC TÍNH</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3245" y="3641734"/>
            <a:ext cx="17761509" cy="5300621"/>
          </a:xfrm>
          <a:custGeom>
            <a:avLst/>
            <a:gdLst/>
            <a:ahLst/>
            <a:cxnLst/>
            <a:rect r="r" b="b" t="t" l="l"/>
            <a:pathLst>
              <a:path h="5300621" w="17761509">
                <a:moveTo>
                  <a:pt x="0" y="0"/>
                </a:moveTo>
                <a:lnTo>
                  <a:pt x="17761510" y="0"/>
                </a:lnTo>
                <a:lnTo>
                  <a:pt x="17761510" y="5300621"/>
                </a:lnTo>
                <a:lnTo>
                  <a:pt x="0" y="5300621"/>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2) KHÁI QUÁT VỀ DATASET</a:t>
            </a:r>
          </a:p>
        </p:txBody>
      </p:sp>
      <p:sp>
        <p:nvSpPr>
          <p:cNvPr name="TextBox 4" id="4"/>
          <p:cNvSpPr txBox="true"/>
          <p:nvPr/>
        </p:nvSpPr>
        <p:spPr>
          <a:xfrm rot="0">
            <a:off x="5274753" y="2241633"/>
            <a:ext cx="7738493" cy="641985"/>
          </a:xfrm>
          <a:prstGeom prst="rect">
            <a:avLst/>
          </a:prstGeom>
        </p:spPr>
        <p:txBody>
          <a:bodyPr anchor="t" rtlCol="false" tIns="0" lIns="0" bIns="0" rIns="0">
            <a:spAutoFit/>
          </a:bodyPr>
          <a:lstStyle/>
          <a:p>
            <a:pPr algn="l">
              <a:lnSpc>
                <a:spcPts val="4995"/>
              </a:lnSpc>
            </a:pPr>
            <a:r>
              <a:rPr lang="en-US" sz="4500">
                <a:solidFill>
                  <a:srgbClr val="FFFFFF"/>
                </a:solidFill>
                <a:latin typeface="Alata"/>
              </a:rPr>
              <a:t>THÔNG TIN CÁC THUỘC TÍNH</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71782" y="4191027"/>
            <a:ext cx="15136854" cy="5067273"/>
          </a:xfrm>
          <a:custGeom>
            <a:avLst/>
            <a:gdLst/>
            <a:ahLst/>
            <a:cxnLst/>
            <a:rect r="r" b="b" t="t" l="l"/>
            <a:pathLst>
              <a:path h="5067273" w="15136854">
                <a:moveTo>
                  <a:pt x="0" y="0"/>
                </a:moveTo>
                <a:lnTo>
                  <a:pt x="15136854" y="0"/>
                </a:lnTo>
                <a:lnTo>
                  <a:pt x="15136854" y="5067273"/>
                </a:lnTo>
                <a:lnTo>
                  <a:pt x="0" y="5067273"/>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2) KHÁI QUÁT VỀ DATASET</a:t>
            </a:r>
          </a:p>
        </p:txBody>
      </p:sp>
      <p:sp>
        <p:nvSpPr>
          <p:cNvPr name="TextBox 4" id="4"/>
          <p:cNvSpPr txBox="true"/>
          <p:nvPr/>
        </p:nvSpPr>
        <p:spPr>
          <a:xfrm rot="0">
            <a:off x="1971782" y="2897184"/>
            <a:ext cx="14823494" cy="1270635"/>
          </a:xfrm>
          <a:prstGeom prst="rect">
            <a:avLst/>
          </a:prstGeom>
        </p:spPr>
        <p:txBody>
          <a:bodyPr anchor="t" rtlCol="false" tIns="0" lIns="0" bIns="0" rIns="0">
            <a:spAutoFit/>
          </a:bodyPr>
          <a:lstStyle/>
          <a:p>
            <a:pPr algn="l">
              <a:lnSpc>
                <a:spcPts val="4995"/>
              </a:lnSpc>
            </a:pPr>
            <a:r>
              <a:rPr lang="en-US" sz="4500">
                <a:solidFill>
                  <a:srgbClr val="FFFFFF"/>
                </a:solidFill>
                <a:latin typeface="Alata"/>
              </a:rPr>
              <a:t>CÁCH THỨC ĐÁNH GIÁ PHIM TRÊN ROTTEN TOMATOES ?</a:t>
            </a:r>
          </a:p>
          <a:p>
            <a:pPr algn="l">
              <a:lnSpc>
                <a:spcPts val="4995"/>
              </a:lnSpc>
            </a:pP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09084" y="2027854"/>
            <a:ext cx="16469831" cy="3310113"/>
          </a:xfrm>
          <a:custGeom>
            <a:avLst/>
            <a:gdLst/>
            <a:ahLst/>
            <a:cxnLst/>
            <a:rect r="r" b="b" t="t" l="l"/>
            <a:pathLst>
              <a:path h="3310113" w="16469831">
                <a:moveTo>
                  <a:pt x="0" y="0"/>
                </a:moveTo>
                <a:lnTo>
                  <a:pt x="16469832" y="0"/>
                </a:lnTo>
                <a:lnTo>
                  <a:pt x="16469832" y="3310113"/>
                </a:lnTo>
                <a:lnTo>
                  <a:pt x="0" y="3310113"/>
                </a:lnTo>
                <a:lnTo>
                  <a:pt x="0" y="0"/>
                </a:lnTo>
                <a:close/>
              </a:path>
            </a:pathLst>
          </a:custGeom>
          <a:blipFill>
            <a:blip r:embed="rId2"/>
            <a:stretch>
              <a:fillRect l="0" t="0" r="0" b="0"/>
            </a:stretch>
          </a:blipFill>
        </p:spPr>
      </p:sp>
      <p:sp>
        <p:nvSpPr>
          <p:cNvPr name="Freeform 3" id="3"/>
          <p:cNvSpPr/>
          <p:nvPr/>
        </p:nvSpPr>
        <p:spPr>
          <a:xfrm flipH="false" flipV="false" rot="0">
            <a:off x="4375026" y="5748965"/>
            <a:ext cx="3657053" cy="4371650"/>
          </a:xfrm>
          <a:custGeom>
            <a:avLst/>
            <a:gdLst/>
            <a:ahLst/>
            <a:cxnLst/>
            <a:rect r="r" b="b" t="t" l="l"/>
            <a:pathLst>
              <a:path h="4371650" w="3657053">
                <a:moveTo>
                  <a:pt x="0" y="0"/>
                </a:moveTo>
                <a:lnTo>
                  <a:pt x="3657053" y="0"/>
                </a:lnTo>
                <a:lnTo>
                  <a:pt x="3657053" y="4371649"/>
                </a:lnTo>
                <a:lnTo>
                  <a:pt x="0" y="4371649"/>
                </a:lnTo>
                <a:lnTo>
                  <a:pt x="0" y="0"/>
                </a:lnTo>
                <a:close/>
              </a:path>
            </a:pathLst>
          </a:custGeom>
          <a:blipFill>
            <a:blip r:embed="rId3"/>
            <a:stretch>
              <a:fillRect l="0" t="0" r="0" b="0"/>
            </a:stretch>
          </a:blipFill>
        </p:spPr>
      </p:sp>
      <p:sp>
        <p:nvSpPr>
          <p:cNvPr name="Freeform 4" id="4"/>
          <p:cNvSpPr/>
          <p:nvPr/>
        </p:nvSpPr>
        <p:spPr>
          <a:xfrm flipH="false" flipV="false" rot="0">
            <a:off x="9144000" y="5748965"/>
            <a:ext cx="3652825" cy="4366595"/>
          </a:xfrm>
          <a:custGeom>
            <a:avLst/>
            <a:gdLst/>
            <a:ahLst/>
            <a:cxnLst/>
            <a:rect r="r" b="b" t="t" l="l"/>
            <a:pathLst>
              <a:path h="4366595" w="3652825">
                <a:moveTo>
                  <a:pt x="0" y="0"/>
                </a:moveTo>
                <a:lnTo>
                  <a:pt x="3652825" y="0"/>
                </a:lnTo>
                <a:lnTo>
                  <a:pt x="3652825" y="4366595"/>
                </a:lnTo>
                <a:lnTo>
                  <a:pt x="0" y="4366595"/>
                </a:lnTo>
                <a:lnTo>
                  <a:pt x="0" y="0"/>
                </a:lnTo>
                <a:close/>
              </a:path>
            </a:pathLst>
          </a:custGeom>
          <a:blipFill>
            <a:blip r:embed="rId4"/>
            <a:stretch>
              <a:fillRect l="0" t="-6071" r="0" b="-7279"/>
            </a:stretch>
          </a:blipFill>
        </p:spPr>
      </p:sp>
      <p:sp>
        <p:nvSpPr>
          <p:cNvPr name="TextBox 5" id="5"/>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2) KHÁI QUÁT VỀ DATASET</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52135" y="2478513"/>
            <a:ext cx="12240584" cy="6297179"/>
          </a:xfrm>
          <a:custGeom>
            <a:avLst/>
            <a:gdLst/>
            <a:ahLst/>
            <a:cxnLst/>
            <a:rect r="r" b="b" t="t" l="l"/>
            <a:pathLst>
              <a:path h="6297179" w="12240584">
                <a:moveTo>
                  <a:pt x="0" y="0"/>
                </a:moveTo>
                <a:lnTo>
                  <a:pt x="12240585" y="0"/>
                </a:lnTo>
                <a:lnTo>
                  <a:pt x="12240585" y="6297179"/>
                </a:lnTo>
                <a:lnTo>
                  <a:pt x="0" y="6297179"/>
                </a:lnTo>
                <a:lnTo>
                  <a:pt x="0" y="0"/>
                </a:lnTo>
                <a:close/>
              </a:path>
            </a:pathLst>
          </a:custGeom>
          <a:blipFill>
            <a:blip r:embed="rId2"/>
            <a:stretch>
              <a:fillRect l="0" t="0" r="0" b="0"/>
            </a:stretch>
          </a:blipFill>
        </p:spPr>
      </p:sp>
      <p:sp>
        <p:nvSpPr>
          <p:cNvPr name="Freeform 3" id="3"/>
          <p:cNvSpPr/>
          <p:nvPr/>
        </p:nvSpPr>
        <p:spPr>
          <a:xfrm flipH="false" flipV="false" rot="0">
            <a:off x="12890688" y="4636939"/>
            <a:ext cx="4753399" cy="4621361"/>
          </a:xfrm>
          <a:custGeom>
            <a:avLst/>
            <a:gdLst/>
            <a:ahLst/>
            <a:cxnLst/>
            <a:rect r="r" b="b" t="t" l="l"/>
            <a:pathLst>
              <a:path h="4621361" w="4753399">
                <a:moveTo>
                  <a:pt x="0" y="0"/>
                </a:moveTo>
                <a:lnTo>
                  <a:pt x="4753400" y="0"/>
                </a:lnTo>
                <a:lnTo>
                  <a:pt x="4753400" y="4621361"/>
                </a:lnTo>
                <a:lnTo>
                  <a:pt x="0" y="4621361"/>
                </a:lnTo>
                <a:lnTo>
                  <a:pt x="0" y="0"/>
                </a:lnTo>
                <a:close/>
              </a:path>
            </a:pathLst>
          </a:custGeom>
          <a:blipFill>
            <a:blip r:embed="rId3"/>
            <a:stretch>
              <a:fillRect l="0" t="0" r="0" b="0"/>
            </a:stretch>
          </a:blipFill>
        </p:spPr>
      </p:sp>
      <p:sp>
        <p:nvSpPr>
          <p:cNvPr name="Freeform 4" id="4"/>
          <p:cNvSpPr/>
          <p:nvPr/>
        </p:nvSpPr>
        <p:spPr>
          <a:xfrm flipH="false" flipV="false" rot="0">
            <a:off x="12890688" y="2478513"/>
            <a:ext cx="2187656" cy="1722197"/>
          </a:xfrm>
          <a:custGeom>
            <a:avLst/>
            <a:gdLst/>
            <a:ahLst/>
            <a:cxnLst/>
            <a:rect r="r" b="b" t="t" l="l"/>
            <a:pathLst>
              <a:path h="1722197" w="2187656">
                <a:moveTo>
                  <a:pt x="0" y="0"/>
                </a:moveTo>
                <a:lnTo>
                  <a:pt x="2187656" y="0"/>
                </a:lnTo>
                <a:lnTo>
                  <a:pt x="2187656" y="1722197"/>
                </a:lnTo>
                <a:lnTo>
                  <a:pt x="0" y="1722197"/>
                </a:lnTo>
                <a:lnTo>
                  <a:pt x="0" y="0"/>
                </a:lnTo>
                <a:close/>
              </a:path>
            </a:pathLst>
          </a:custGeom>
          <a:blipFill>
            <a:blip r:embed="rId4"/>
            <a:stretch>
              <a:fillRect l="0" t="0" r="0" b="0"/>
            </a:stretch>
          </a:blipFill>
        </p:spPr>
      </p:sp>
      <p:sp>
        <p:nvSpPr>
          <p:cNvPr name="Freeform 5" id="5"/>
          <p:cNvSpPr/>
          <p:nvPr/>
        </p:nvSpPr>
        <p:spPr>
          <a:xfrm flipH="false" flipV="false" rot="0">
            <a:off x="15267388" y="2478513"/>
            <a:ext cx="2494978" cy="1722197"/>
          </a:xfrm>
          <a:custGeom>
            <a:avLst/>
            <a:gdLst/>
            <a:ahLst/>
            <a:cxnLst/>
            <a:rect r="r" b="b" t="t" l="l"/>
            <a:pathLst>
              <a:path h="1722197" w="2494978">
                <a:moveTo>
                  <a:pt x="0" y="0"/>
                </a:moveTo>
                <a:lnTo>
                  <a:pt x="2494978" y="0"/>
                </a:lnTo>
                <a:lnTo>
                  <a:pt x="2494978" y="1722197"/>
                </a:lnTo>
                <a:lnTo>
                  <a:pt x="0" y="1722197"/>
                </a:lnTo>
                <a:lnTo>
                  <a:pt x="0" y="0"/>
                </a:lnTo>
                <a:close/>
              </a:path>
            </a:pathLst>
          </a:custGeom>
          <a:blipFill>
            <a:blip r:embed="rId5"/>
            <a:stretch>
              <a:fillRect l="0" t="0" r="0" b="0"/>
            </a:stretch>
          </a:blipFill>
        </p:spPr>
      </p:sp>
      <p:sp>
        <p:nvSpPr>
          <p:cNvPr name="TextBox 6" id="6"/>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2) KHÁI QUÁT VỀ DATASET</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106320" y="5759188"/>
            <a:ext cx="5118375" cy="3941149"/>
          </a:xfrm>
          <a:custGeom>
            <a:avLst/>
            <a:gdLst/>
            <a:ahLst/>
            <a:cxnLst/>
            <a:rect r="r" b="b" t="t" l="l"/>
            <a:pathLst>
              <a:path h="3941149" w="5118375">
                <a:moveTo>
                  <a:pt x="0" y="0"/>
                </a:moveTo>
                <a:lnTo>
                  <a:pt x="5118375" y="0"/>
                </a:lnTo>
                <a:lnTo>
                  <a:pt x="5118375" y="3941149"/>
                </a:lnTo>
                <a:lnTo>
                  <a:pt x="0" y="3941149"/>
                </a:lnTo>
                <a:lnTo>
                  <a:pt x="0" y="0"/>
                </a:lnTo>
                <a:close/>
              </a:path>
            </a:pathLst>
          </a:custGeom>
          <a:blipFill>
            <a:blip r:embed="rId2"/>
            <a:stretch>
              <a:fillRect l="0" t="0" r="0" b="0"/>
            </a:stretch>
          </a:blipFill>
        </p:spPr>
      </p:sp>
      <p:sp>
        <p:nvSpPr>
          <p:cNvPr name="Freeform 3" id="3"/>
          <p:cNvSpPr/>
          <p:nvPr/>
        </p:nvSpPr>
        <p:spPr>
          <a:xfrm flipH="false" flipV="false" rot="0">
            <a:off x="818213" y="2215823"/>
            <a:ext cx="16651575" cy="3543365"/>
          </a:xfrm>
          <a:custGeom>
            <a:avLst/>
            <a:gdLst/>
            <a:ahLst/>
            <a:cxnLst/>
            <a:rect r="r" b="b" t="t" l="l"/>
            <a:pathLst>
              <a:path h="3543365" w="16651575">
                <a:moveTo>
                  <a:pt x="0" y="0"/>
                </a:moveTo>
                <a:lnTo>
                  <a:pt x="16651574" y="0"/>
                </a:lnTo>
                <a:lnTo>
                  <a:pt x="16651574" y="3543365"/>
                </a:lnTo>
                <a:lnTo>
                  <a:pt x="0" y="3543365"/>
                </a:lnTo>
                <a:lnTo>
                  <a:pt x="0" y="0"/>
                </a:lnTo>
                <a:close/>
              </a:path>
            </a:pathLst>
          </a:custGeom>
          <a:blipFill>
            <a:blip r:embed="rId3"/>
            <a:stretch>
              <a:fillRect l="0" t="0" r="0" b="0"/>
            </a:stretch>
          </a:blipFill>
        </p:spPr>
      </p:sp>
      <p:sp>
        <p:nvSpPr>
          <p:cNvPr name="Freeform 4" id="4"/>
          <p:cNvSpPr/>
          <p:nvPr/>
        </p:nvSpPr>
        <p:spPr>
          <a:xfrm flipH="false" flipV="false" rot="0">
            <a:off x="9334060" y="5759188"/>
            <a:ext cx="5118375" cy="3941149"/>
          </a:xfrm>
          <a:custGeom>
            <a:avLst/>
            <a:gdLst/>
            <a:ahLst/>
            <a:cxnLst/>
            <a:rect r="r" b="b" t="t" l="l"/>
            <a:pathLst>
              <a:path h="3941149" w="5118375">
                <a:moveTo>
                  <a:pt x="0" y="0"/>
                </a:moveTo>
                <a:lnTo>
                  <a:pt x="5118375" y="0"/>
                </a:lnTo>
                <a:lnTo>
                  <a:pt x="5118375" y="3941149"/>
                </a:lnTo>
                <a:lnTo>
                  <a:pt x="0" y="3941149"/>
                </a:lnTo>
                <a:lnTo>
                  <a:pt x="0" y="0"/>
                </a:lnTo>
                <a:close/>
              </a:path>
            </a:pathLst>
          </a:custGeom>
          <a:blipFill>
            <a:blip r:embed="rId4"/>
            <a:stretch>
              <a:fillRect l="0" t="0" r="-15500" b="0"/>
            </a:stretch>
          </a:blipFill>
          <a:ln cap="sq">
            <a:noFill/>
            <a:prstDash val="solid"/>
            <a:miter/>
          </a:ln>
        </p:spPr>
      </p:sp>
      <p:sp>
        <p:nvSpPr>
          <p:cNvPr name="TextBox 5" id="5"/>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3) CÁC VẤN ĐỀ CẦN PHÂN TÍCH</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594509" y="1807490"/>
            <a:ext cx="13098982" cy="8049971"/>
          </a:xfrm>
          <a:custGeom>
            <a:avLst/>
            <a:gdLst/>
            <a:ahLst/>
            <a:cxnLst/>
            <a:rect r="r" b="b" t="t" l="l"/>
            <a:pathLst>
              <a:path h="8049971" w="13098982">
                <a:moveTo>
                  <a:pt x="0" y="0"/>
                </a:moveTo>
                <a:lnTo>
                  <a:pt x="13098982" y="0"/>
                </a:lnTo>
                <a:lnTo>
                  <a:pt x="13098982" y="8049971"/>
                </a:lnTo>
                <a:lnTo>
                  <a:pt x="0" y="8049971"/>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18843" y="1669393"/>
            <a:ext cx="14782281" cy="1747518"/>
          </a:xfrm>
          <a:custGeom>
            <a:avLst/>
            <a:gdLst/>
            <a:ahLst/>
            <a:cxnLst/>
            <a:rect r="r" b="b" t="t" l="l"/>
            <a:pathLst>
              <a:path h="1747518" w="14782281">
                <a:moveTo>
                  <a:pt x="0" y="0"/>
                </a:moveTo>
                <a:lnTo>
                  <a:pt x="14782282" y="0"/>
                </a:lnTo>
                <a:lnTo>
                  <a:pt x="14782282" y="1747518"/>
                </a:lnTo>
                <a:lnTo>
                  <a:pt x="0" y="1747518"/>
                </a:lnTo>
                <a:lnTo>
                  <a:pt x="0" y="0"/>
                </a:lnTo>
                <a:close/>
              </a:path>
            </a:pathLst>
          </a:custGeom>
          <a:blipFill>
            <a:blip r:embed="rId2"/>
            <a:stretch>
              <a:fillRect l="0" t="0" r="0" b="0"/>
            </a:stretch>
          </a:blipFill>
        </p:spPr>
      </p:sp>
      <p:sp>
        <p:nvSpPr>
          <p:cNvPr name="Freeform 3" id="3"/>
          <p:cNvSpPr/>
          <p:nvPr/>
        </p:nvSpPr>
        <p:spPr>
          <a:xfrm flipH="false" flipV="false" rot="0">
            <a:off x="318843" y="3980428"/>
            <a:ext cx="10352147" cy="5277872"/>
          </a:xfrm>
          <a:custGeom>
            <a:avLst/>
            <a:gdLst/>
            <a:ahLst/>
            <a:cxnLst/>
            <a:rect r="r" b="b" t="t" l="l"/>
            <a:pathLst>
              <a:path h="5277872" w="10352147">
                <a:moveTo>
                  <a:pt x="0" y="0"/>
                </a:moveTo>
                <a:lnTo>
                  <a:pt x="10352147" y="0"/>
                </a:lnTo>
                <a:lnTo>
                  <a:pt x="10352147" y="5277872"/>
                </a:lnTo>
                <a:lnTo>
                  <a:pt x="0" y="5277872"/>
                </a:lnTo>
                <a:lnTo>
                  <a:pt x="0" y="0"/>
                </a:lnTo>
                <a:close/>
              </a:path>
            </a:pathLst>
          </a:custGeom>
          <a:blipFill>
            <a:blip r:embed="rId3"/>
            <a:stretch>
              <a:fillRect l="0" t="0" r="0" b="0"/>
            </a:stretch>
          </a:blipFill>
        </p:spPr>
      </p:sp>
      <p:sp>
        <p:nvSpPr>
          <p:cNvPr name="Freeform 4" id="4"/>
          <p:cNvSpPr/>
          <p:nvPr/>
        </p:nvSpPr>
        <p:spPr>
          <a:xfrm flipH="false" flipV="false" rot="0">
            <a:off x="10925188" y="4123278"/>
            <a:ext cx="7127052" cy="4992171"/>
          </a:xfrm>
          <a:custGeom>
            <a:avLst/>
            <a:gdLst/>
            <a:ahLst/>
            <a:cxnLst/>
            <a:rect r="r" b="b" t="t" l="l"/>
            <a:pathLst>
              <a:path h="4992171" w="7127052">
                <a:moveTo>
                  <a:pt x="0" y="0"/>
                </a:moveTo>
                <a:lnTo>
                  <a:pt x="7127052" y="0"/>
                </a:lnTo>
                <a:lnTo>
                  <a:pt x="7127052" y="4992171"/>
                </a:lnTo>
                <a:lnTo>
                  <a:pt x="0" y="4992171"/>
                </a:lnTo>
                <a:lnTo>
                  <a:pt x="0" y="0"/>
                </a:lnTo>
                <a:close/>
              </a:path>
            </a:pathLst>
          </a:custGeom>
          <a:blipFill>
            <a:blip r:embed="rId4"/>
            <a:stretch>
              <a:fillRect l="0" t="0" r="0" b="0"/>
            </a:stretch>
          </a:blipFill>
        </p:spPr>
      </p:sp>
      <p:sp>
        <p:nvSpPr>
          <p:cNvPr name="TextBox 5" id="5"/>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64272" y="1669714"/>
            <a:ext cx="7159457" cy="8325967"/>
          </a:xfrm>
          <a:custGeom>
            <a:avLst/>
            <a:gdLst/>
            <a:ahLst/>
            <a:cxnLst/>
            <a:rect r="r" b="b" t="t" l="l"/>
            <a:pathLst>
              <a:path h="8325967" w="7159457">
                <a:moveTo>
                  <a:pt x="0" y="0"/>
                </a:moveTo>
                <a:lnTo>
                  <a:pt x="7159456" y="0"/>
                </a:lnTo>
                <a:lnTo>
                  <a:pt x="7159456" y="8325967"/>
                </a:lnTo>
                <a:lnTo>
                  <a:pt x="0" y="8325967"/>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45373" y="2686636"/>
            <a:ext cx="17197254" cy="6050334"/>
          </a:xfrm>
          <a:custGeom>
            <a:avLst/>
            <a:gdLst/>
            <a:ahLst/>
            <a:cxnLst/>
            <a:rect r="r" b="b" t="t" l="l"/>
            <a:pathLst>
              <a:path h="6050334" w="17197254">
                <a:moveTo>
                  <a:pt x="0" y="0"/>
                </a:moveTo>
                <a:lnTo>
                  <a:pt x="17197254" y="0"/>
                </a:lnTo>
                <a:lnTo>
                  <a:pt x="17197254" y="6050334"/>
                </a:lnTo>
                <a:lnTo>
                  <a:pt x="0" y="6050334"/>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759777" y="268335"/>
            <a:ext cx="1327330" cy="132733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A6A6A6">
                    <a:alpha val="100000"/>
                  </a:srgbClr>
                </a:gs>
                <a:gs pos="100000">
                  <a:srgbClr val="FFFFFF">
                    <a:alpha val="100000"/>
                  </a:srgbClr>
                </a:gs>
              </a:gsLst>
              <a:lin ang="0"/>
            </a:gradFill>
          </p:spPr>
        </p:sp>
        <p:sp>
          <p:nvSpPr>
            <p:cNvPr name="TextBox 5" id="5"/>
            <p:cNvSpPr txBox="true"/>
            <p:nvPr/>
          </p:nvSpPr>
          <p:spPr>
            <a:xfrm>
              <a:off x="0" y="-133350"/>
              <a:ext cx="812800" cy="946150"/>
            </a:xfrm>
            <a:prstGeom prst="rect">
              <a:avLst/>
            </a:prstGeom>
          </p:spPr>
          <p:txBody>
            <a:bodyPr anchor="ctr" rtlCol="false" tIns="50800" lIns="50800" bIns="50800" rIns="50800"/>
            <a:lstStyle/>
            <a:p>
              <a:pPr algn="ctr">
                <a:lnSpc>
                  <a:spcPts val="6999"/>
                </a:lnSpc>
              </a:pPr>
            </a:p>
          </p:txBody>
        </p:sp>
      </p:grpSp>
      <p:sp>
        <p:nvSpPr>
          <p:cNvPr name="TextBox 6" id="6"/>
          <p:cNvSpPr txBox="true"/>
          <p:nvPr/>
        </p:nvSpPr>
        <p:spPr>
          <a:xfrm rot="0">
            <a:off x="5750268" y="583252"/>
            <a:ext cx="10273140" cy="752872"/>
          </a:xfrm>
          <a:prstGeom prst="rect">
            <a:avLst/>
          </a:prstGeom>
        </p:spPr>
        <p:txBody>
          <a:bodyPr anchor="t" rtlCol="false" tIns="0" lIns="0" bIns="0" rIns="0">
            <a:spAutoFit/>
          </a:bodyPr>
          <a:lstStyle/>
          <a:p>
            <a:pPr algn="l">
              <a:lnSpc>
                <a:spcPts val="6193"/>
              </a:lnSpc>
              <a:spcBef>
                <a:spcPct val="0"/>
              </a:spcBef>
            </a:pPr>
            <a:r>
              <a:rPr lang="en-US" sz="4423">
                <a:solidFill>
                  <a:srgbClr val="FFFFFF"/>
                </a:solidFill>
                <a:latin typeface="Sigmar One"/>
              </a:rPr>
              <a:t>Rotten Tomatoes là gì?</a:t>
            </a:r>
          </a:p>
        </p:txBody>
      </p:sp>
      <p:sp>
        <p:nvSpPr>
          <p:cNvPr name="TextBox 7" id="7"/>
          <p:cNvSpPr txBox="true"/>
          <p:nvPr/>
        </p:nvSpPr>
        <p:spPr>
          <a:xfrm rot="0">
            <a:off x="3937642" y="592777"/>
            <a:ext cx="971599" cy="670662"/>
          </a:xfrm>
          <a:prstGeom prst="rect">
            <a:avLst/>
          </a:prstGeom>
        </p:spPr>
        <p:txBody>
          <a:bodyPr anchor="t" rtlCol="false" tIns="0" lIns="0" bIns="0" rIns="0">
            <a:spAutoFit/>
          </a:bodyPr>
          <a:lstStyle/>
          <a:p>
            <a:pPr algn="ctr">
              <a:lnSpc>
                <a:spcPts val="5554"/>
              </a:lnSpc>
              <a:spcBef>
                <a:spcPct val="0"/>
              </a:spcBef>
            </a:pPr>
            <a:r>
              <a:rPr lang="en-US" sz="3967">
                <a:solidFill>
                  <a:srgbClr val="0B081D"/>
                </a:solidFill>
                <a:latin typeface="Open Sans Bold"/>
              </a:rPr>
              <a:t>1</a:t>
            </a:r>
          </a:p>
        </p:txBody>
      </p:sp>
      <p:grpSp>
        <p:nvGrpSpPr>
          <p:cNvPr name="Group 8" id="8"/>
          <p:cNvGrpSpPr/>
          <p:nvPr/>
        </p:nvGrpSpPr>
        <p:grpSpPr>
          <a:xfrm rot="0">
            <a:off x="3759777" y="2370820"/>
            <a:ext cx="1327330" cy="13273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A6A6A6">
                    <a:alpha val="100000"/>
                  </a:srgbClr>
                </a:gs>
                <a:gs pos="100000">
                  <a:srgbClr val="FFFFFF">
                    <a:alpha val="100000"/>
                  </a:srgbClr>
                </a:gs>
              </a:gsLst>
              <a:lin ang="0"/>
            </a:gradFill>
            <a:ln cap="sq">
              <a:noFill/>
              <a:prstDash val="solid"/>
              <a:miter/>
            </a:ln>
          </p:spPr>
        </p:sp>
        <p:sp>
          <p:nvSpPr>
            <p:cNvPr name="TextBox 10" id="10"/>
            <p:cNvSpPr txBox="true"/>
            <p:nvPr/>
          </p:nvSpPr>
          <p:spPr>
            <a:xfrm>
              <a:off x="0" y="-133350"/>
              <a:ext cx="812800" cy="946150"/>
            </a:xfrm>
            <a:prstGeom prst="rect">
              <a:avLst/>
            </a:prstGeom>
          </p:spPr>
          <p:txBody>
            <a:bodyPr anchor="ctr" rtlCol="false" tIns="50800" lIns="50800" bIns="50800" rIns="50800"/>
            <a:lstStyle/>
            <a:p>
              <a:pPr algn="ctr" marL="0" indent="0" lvl="0">
                <a:lnSpc>
                  <a:spcPts val="6999"/>
                </a:lnSpc>
                <a:spcBef>
                  <a:spcPct val="0"/>
                </a:spcBef>
              </a:pPr>
            </a:p>
          </p:txBody>
        </p:sp>
      </p:grpSp>
      <p:sp>
        <p:nvSpPr>
          <p:cNvPr name="TextBox 11" id="11"/>
          <p:cNvSpPr txBox="true"/>
          <p:nvPr/>
        </p:nvSpPr>
        <p:spPr>
          <a:xfrm rot="0">
            <a:off x="5750268" y="2613205"/>
            <a:ext cx="10273140" cy="756835"/>
          </a:xfrm>
          <a:prstGeom prst="rect">
            <a:avLst/>
          </a:prstGeom>
        </p:spPr>
        <p:txBody>
          <a:bodyPr anchor="t" rtlCol="false" tIns="0" lIns="0" bIns="0" rIns="0">
            <a:spAutoFit/>
          </a:bodyPr>
          <a:lstStyle/>
          <a:p>
            <a:pPr algn="l" marL="0" indent="0" lvl="0">
              <a:lnSpc>
                <a:spcPts val="6193"/>
              </a:lnSpc>
              <a:spcBef>
                <a:spcPct val="0"/>
              </a:spcBef>
            </a:pPr>
            <a:r>
              <a:rPr lang="en-US" sz="4423" strike="noStrike" u="none">
                <a:solidFill>
                  <a:srgbClr val="FFFFFF"/>
                </a:solidFill>
                <a:latin typeface="Sigmar One"/>
              </a:rPr>
              <a:t>Khái quát về Dataset</a:t>
            </a:r>
          </a:p>
        </p:txBody>
      </p:sp>
      <p:sp>
        <p:nvSpPr>
          <p:cNvPr name="TextBox 12" id="12"/>
          <p:cNvSpPr txBox="true"/>
          <p:nvPr/>
        </p:nvSpPr>
        <p:spPr>
          <a:xfrm rot="0">
            <a:off x="2264592" y="3368452"/>
            <a:ext cx="971599" cy="592720"/>
          </a:xfrm>
          <a:prstGeom prst="rect">
            <a:avLst/>
          </a:prstGeom>
        </p:spPr>
        <p:txBody>
          <a:bodyPr anchor="t" rtlCol="false" tIns="0" lIns="0" bIns="0" rIns="0">
            <a:spAutoFit/>
          </a:bodyPr>
          <a:lstStyle/>
          <a:p>
            <a:pPr algn="ctr">
              <a:lnSpc>
                <a:spcPts val="4935"/>
              </a:lnSpc>
              <a:spcBef>
                <a:spcPct val="0"/>
              </a:spcBef>
            </a:pPr>
            <a:r>
              <a:rPr lang="en-US" sz="3525">
                <a:solidFill>
                  <a:srgbClr val="0B081D"/>
                </a:solidFill>
                <a:latin typeface="Open Sans Bold"/>
              </a:rPr>
              <a:t>02</a:t>
            </a:r>
          </a:p>
        </p:txBody>
      </p:sp>
      <p:grpSp>
        <p:nvGrpSpPr>
          <p:cNvPr name="Group 13" id="13"/>
          <p:cNvGrpSpPr/>
          <p:nvPr/>
        </p:nvGrpSpPr>
        <p:grpSpPr>
          <a:xfrm rot="0">
            <a:off x="3759777" y="4477658"/>
            <a:ext cx="1327330" cy="132733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A6A6A6">
                    <a:alpha val="100000"/>
                  </a:srgbClr>
                </a:gs>
                <a:gs pos="100000">
                  <a:srgbClr val="FFFFFF">
                    <a:alpha val="100000"/>
                  </a:srgbClr>
                </a:gs>
              </a:gsLst>
              <a:lin ang="0"/>
            </a:gradFill>
            <a:ln cap="sq">
              <a:noFill/>
              <a:prstDash val="solid"/>
              <a:miter/>
            </a:ln>
          </p:spPr>
        </p:sp>
        <p:sp>
          <p:nvSpPr>
            <p:cNvPr name="TextBox 15" id="15"/>
            <p:cNvSpPr txBox="true"/>
            <p:nvPr/>
          </p:nvSpPr>
          <p:spPr>
            <a:xfrm>
              <a:off x="0" y="-133350"/>
              <a:ext cx="812800" cy="946150"/>
            </a:xfrm>
            <a:prstGeom prst="rect">
              <a:avLst/>
            </a:prstGeom>
          </p:spPr>
          <p:txBody>
            <a:bodyPr anchor="ctr" rtlCol="false" tIns="50800" lIns="50800" bIns="50800" rIns="50800"/>
            <a:lstStyle/>
            <a:p>
              <a:pPr algn="ctr" marL="0" indent="0" lvl="0">
                <a:lnSpc>
                  <a:spcPts val="6999"/>
                </a:lnSpc>
                <a:spcBef>
                  <a:spcPct val="0"/>
                </a:spcBef>
              </a:pPr>
            </a:p>
          </p:txBody>
        </p:sp>
      </p:grpSp>
      <p:sp>
        <p:nvSpPr>
          <p:cNvPr name="TextBox 16" id="16"/>
          <p:cNvSpPr txBox="true"/>
          <p:nvPr/>
        </p:nvSpPr>
        <p:spPr>
          <a:xfrm rot="0">
            <a:off x="5750268" y="4643188"/>
            <a:ext cx="10273140" cy="756835"/>
          </a:xfrm>
          <a:prstGeom prst="rect">
            <a:avLst/>
          </a:prstGeom>
        </p:spPr>
        <p:txBody>
          <a:bodyPr anchor="t" rtlCol="false" tIns="0" lIns="0" bIns="0" rIns="0">
            <a:spAutoFit/>
          </a:bodyPr>
          <a:lstStyle/>
          <a:p>
            <a:pPr algn="l" marL="0" indent="0" lvl="0">
              <a:lnSpc>
                <a:spcPts val="6193"/>
              </a:lnSpc>
              <a:spcBef>
                <a:spcPct val="0"/>
              </a:spcBef>
            </a:pPr>
            <a:r>
              <a:rPr lang="en-US" sz="4423" strike="noStrike" u="none">
                <a:solidFill>
                  <a:srgbClr val="FFFFFF"/>
                </a:solidFill>
                <a:latin typeface="Sigmar One"/>
              </a:rPr>
              <a:t>Các vấn đề cần phân tích</a:t>
            </a:r>
          </a:p>
        </p:txBody>
      </p:sp>
      <p:sp>
        <p:nvSpPr>
          <p:cNvPr name="TextBox 17" id="17"/>
          <p:cNvSpPr txBox="true"/>
          <p:nvPr/>
        </p:nvSpPr>
        <p:spPr>
          <a:xfrm rot="0">
            <a:off x="2264592" y="6150800"/>
            <a:ext cx="971599" cy="592720"/>
          </a:xfrm>
          <a:prstGeom prst="rect">
            <a:avLst/>
          </a:prstGeom>
        </p:spPr>
        <p:txBody>
          <a:bodyPr anchor="t" rtlCol="false" tIns="0" lIns="0" bIns="0" rIns="0">
            <a:spAutoFit/>
          </a:bodyPr>
          <a:lstStyle/>
          <a:p>
            <a:pPr algn="ctr">
              <a:lnSpc>
                <a:spcPts val="4935"/>
              </a:lnSpc>
              <a:spcBef>
                <a:spcPct val="0"/>
              </a:spcBef>
            </a:pPr>
            <a:r>
              <a:rPr lang="en-US" sz="3525">
                <a:solidFill>
                  <a:srgbClr val="0B081D"/>
                </a:solidFill>
                <a:latin typeface="Open Sans Bold"/>
              </a:rPr>
              <a:t>03</a:t>
            </a:r>
          </a:p>
        </p:txBody>
      </p:sp>
      <p:grpSp>
        <p:nvGrpSpPr>
          <p:cNvPr name="Group 18" id="18"/>
          <p:cNvGrpSpPr/>
          <p:nvPr/>
        </p:nvGrpSpPr>
        <p:grpSpPr>
          <a:xfrm rot="0">
            <a:off x="3759777" y="6584497"/>
            <a:ext cx="1327330" cy="132733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A6A6A6">
                    <a:alpha val="100000"/>
                  </a:srgbClr>
                </a:gs>
                <a:gs pos="100000">
                  <a:srgbClr val="FFFFFF">
                    <a:alpha val="100000"/>
                  </a:srgbClr>
                </a:gs>
              </a:gsLst>
              <a:lin ang="0"/>
            </a:gradFill>
            <a:ln cap="sq">
              <a:noFill/>
              <a:prstDash val="solid"/>
              <a:miter/>
            </a:ln>
          </p:spPr>
        </p:sp>
        <p:sp>
          <p:nvSpPr>
            <p:cNvPr name="TextBox 20" id="20"/>
            <p:cNvSpPr txBox="true"/>
            <p:nvPr/>
          </p:nvSpPr>
          <p:spPr>
            <a:xfrm>
              <a:off x="0" y="-133350"/>
              <a:ext cx="812800" cy="946150"/>
            </a:xfrm>
            <a:prstGeom prst="rect">
              <a:avLst/>
            </a:prstGeom>
          </p:spPr>
          <p:txBody>
            <a:bodyPr anchor="ctr" rtlCol="false" tIns="50800" lIns="50800" bIns="50800" rIns="50800"/>
            <a:lstStyle/>
            <a:p>
              <a:pPr algn="ctr" marL="0" indent="0" lvl="0">
                <a:lnSpc>
                  <a:spcPts val="6999"/>
                </a:lnSpc>
                <a:spcBef>
                  <a:spcPct val="0"/>
                </a:spcBef>
              </a:pPr>
            </a:p>
          </p:txBody>
        </p:sp>
      </p:grpSp>
      <p:sp>
        <p:nvSpPr>
          <p:cNvPr name="TextBox 21" id="21"/>
          <p:cNvSpPr txBox="true"/>
          <p:nvPr/>
        </p:nvSpPr>
        <p:spPr>
          <a:xfrm rot="0">
            <a:off x="5750268" y="6826882"/>
            <a:ext cx="10273140" cy="756835"/>
          </a:xfrm>
          <a:prstGeom prst="rect">
            <a:avLst/>
          </a:prstGeom>
        </p:spPr>
        <p:txBody>
          <a:bodyPr anchor="t" rtlCol="false" tIns="0" lIns="0" bIns="0" rIns="0">
            <a:spAutoFit/>
          </a:bodyPr>
          <a:lstStyle/>
          <a:p>
            <a:pPr algn="l" marL="0" indent="0" lvl="0">
              <a:lnSpc>
                <a:spcPts val="6193"/>
              </a:lnSpc>
              <a:spcBef>
                <a:spcPct val="0"/>
              </a:spcBef>
            </a:pPr>
            <a:r>
              <a:rPr lang="en-US" sz="4423" strike="noStrike" u="none">
                <a:solidFill>
                  <a:srgbClr val="FFFFFF"/>
                </a:solidFill>
                <a:latin typeface="Sigmar One"/>
              </a:rPr>
              <a:t>Xử lý dữ liệu</a:t>
            </a:r>
          </a:p>
        </p:txBody>
      </p:sp>
      <p:sp>
        <p:nvSpPr>
          <p:cNvPr name="TextBox 22" id="22"/>
          <p:cNvSpPr txBox="true"/>
          <p:nvPr/>
        </p:nvSpPr>
        <p:spPr>
          <a:xfrm rot="0">
            <a:off x="2264592" y="8550077"/>
            <a:ext cx="971599" cy="592720"/>
          </a:xfrm>
          <a:prstGeom prst="rect">
            <a:avLst/>
          </a:prstGeom>
        </p:spPr>
        <p:txBody>
          <a:bodyPr anchor="t" rtlCol="false" tIns="0" lIns="0" bIns="0" rIns="0">
            <a:spAutoFit/>
          </a:bodyPr>
          <a:lstStyle/>
          <a:p>
            <a:pPr algn="ctr">
              <a:lnSpc>
                <a:spcPts val="4935"/>
              </a:lnSpc>
              <a:spcBef>
                <a:spcPct val="0"/>
              </a:spcBef>
            </a:pPr>
            <a:r>
              <a:rPr lang="en-US" sz="3525">
                <a:solidFill>
                  <a:srgbClr val="0B081D"/>
                </a:solidFill>
                <a:latin typeface="Open Sans Bold"/>
              </a:rPr>
              <a:t>03</a:t>
            </a:r>
          </a:p>
        </p:txBody>
      </p:sp>
      <p:grpSp>
        <p:nvGrpSpPr>
          <p:cNvPr name="Group 23" id="23"/>
          <p:cNvGrpSpPr/>
          <p:nvPr/>
        </p:nvGrpSpPr>
        <p:grpSpPr>
          <a:xfrm rot="0">
            <a:off x="3759777" y="8691335"/>
            <a:ext cx="1327330" cy="132733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A6A6A6">
                    <a:alpha val="100000"/>
                  </a:srgbClr>
                </a:gs>
                <a:gs pos="100000">
                  <a:srgbClr val="FFFFFF">
                    <a:alpha val="100000"/>
                  </a:srgbClr>
                </a:gs>
              </a:gsLst>
              <a:lin ang="0"/>
            </a:gradFill>
            <a:ln cap="sq">
              <a:noFill/>
              <a:prstDash val="solid"/>
              <a:miter/>
            </a:ln>
          </p:spPr>
        </p:sp>
        <p:sp>
          <p:nvSpPr>
            <p:cNvPr name="TextBox 25" id="25"/>
            <p:cNvSpPr txBox="true"/>
            <p:nvPr/>
          </p:nvSpPr>
          <p:spPr>
            <a:xfrm>
              <a:off x="0" y="-133350"/>
              <a:ext cx="812800" cy="946150"/>
            </a:xfrm>
            <a:prstGeom prst="rect">
              <a:avLst/>
            </a:prstGeom>
          </p:spPr>
          <p:txBody>
            <a:bodyPr anchor="ctr" rtlCol="false" tIns="50800" lIns="50800" bIns="50800" rIns="50800"/>
            <a:lstStyle/>
            <a:p>
              <a:pPr algn="ctr" marL="0" indent="0" lvl="0">
                <a:lnSpc>
                  <a:spcPts val="6999"/>
                </a:lnSpc>
                <a:spcBef>
                  <a:spcPct val="0"/>
                </a:spcBef>
              </a:pPr>
            </a:p>
          </p:txBody>
        </p:sp>
      </p:grpSp>
      <p:sp>
        <p:nvSpPr>
          <p:cNvPr name="TextBox 26" id="26"/>
          <p:cNvSpPr txBox="true"/>
          <p:nvPr/>
        </p:nvSpPr>
        <p:spPr>
          <a:xfrm rot="0">
            <a:off x="5706232" y="8837020"/>
            <a:ext cx="10273140" cy="756835"/>
          </a:xfrm>
          <a:prstGeom prst="rect">
            <a:avLst/>
          </a:prstGeom>
        </p:spPr>
        <p:txBody>
          <a:bodyPr anchor="t" rtlCol="false" tIns="0" lIns="0" bIns="0" rIns="0">
            <a:spAutoFit/>
          </a:bodyPr>
          <a:lstStyle/>
          <a:p>
            <a:pPr algn="l" marL="0" indent="0" lvl="0">
              <a:lnSpc>
                <a:spcPts val="6193"/>
              </a:lnSpc>
              <a:spcBef>
                <a:spcPct val="0"/>
              </a:spcBef>
            </a:pPr>
            <a:r>
              <a:rPr lang="en-US" sz="4423" strike="noStrike" u="none">
                <a:solidFill>
                  <a:srgbClr val="FFFFFF"/>
                </a:solidFill>
                <a:latin typeface="Sigmar One"/>
              </a:rPr>
              <a:t>Trực quan hóa dữ liệu</a:t>
            </a:r>
          </a:p>
        </p:txBody>
      </p:sp>
      <p:sp>
        <p:nvSpPr>
          <p:cNvPr name="TextBox 27" id="27"/>
          <p:cNvSpPr txBox="true"/>
          <p:nvPr/>
        </p:nvSpPr>
        <p:spPr>
          <a:xfrm rot="0">
            <a:off x="2264592" y="9231654"/>
            <a:ext cx="878543" cy="532813"/>
          </a:xfrm>
          <a:prstGeom prst="rect">
            <a:avLst/>
          </a:prstGeom>
        </p:spPr>
        <p:txBody>
          <a:bodyPr anchor="t" rtlCol="false" tIns="0" lIns="0" bIns="0" rIns="0">
            <a:spAutoFit/>
          </a:bodyPr>
          <a:lstStyle/>
          <a:p>
            <a:pPr algn="ctr">
              <a:lnSpc>
                <a:spcPts val="4462"/>
              </a:lnSpc>
              <a:spcBef>
                <a:spcPct val="0"/>
              </a:spcBef>
            </a:pPr>
            <a:r>
              <a:rPr lang="en-US" sz="3187">
                <a:solidFill>
                  <a:srgbClr val="0B081D"/>
                </a:solidFill>
                <a:latin typeface="Open Sans Bold"/>
              </a:rPr>
              <a:t>03</a:t>
            </a:r>
          </a:p>
        </p:txBody>
      </p:sp>
      <p:sp>
        <p:nvSpPr>
          <p:cNvPr name="TextBox 28" id="28"/>
          <p:cNvSpPr txBox="true"/>
          <p:nvPr/>
        </p:nvSpPr>
        <p:spPr>
          <a:xfrm rot="0">
            <a:off x="3937642" y="2622730"/>
            <a:ext cx="971599" cy="670662"/>
          </a:xfrm>
          <a:prstGeom prst="rect">
            <a:avLst/>
          </a:prstGeom>
        </p:spPr>
        <p:txBody>
          <a:bodyPr anchor="t" rtlCol="false" tIns="0" lIns="0" bIns="0" rIns="0">
            <a:spAutoFit/>
          </a:bodyPr>
          <a:lstStyle/>
          <a:p>
            <a:pPr algn="ctr">
              <a:lnSpc>
                <a:spcPts val="5554"/>
              </a:lnSpc>
              <a:spcBef>
                <a:spcPct val="0"/>
              </a:spcBef>
            </a:pPr>
            <a:r>
              <a:rPr lang="en-US" sz="3967">
                <a:solidFill>
                  <a:srgbClr val="0B081D"/>
                </a:solidFill>
                <a:latin typeface="Open Sans Bold"/>
              </a:rPr>
              <a:t>2</a:t>
            </a:r>
          </a:p>
        </p:txBody>
      </p:sp>
      <p:sp>
        <p:nvSpPr>
          <p:cNvPr name="TextBox 29" id="29"/>
          <p:cNvSpPr txBox="true"/>
          <p:nvPr/>
        </p:nvSpPr>
        <p:spPr>
          <a:xfrm rot="0">
            <a:off x="3937642" y="4728009"/>
            <a:ext cx="971599" cy="670662"/>
          </a:xfrm>
          <a:prstGeom prst="rect">
            <a:avLst/>
          </a:prstGeom>
        </p:spPr>
        <p:txBody>
          <a:bodyPr anchor="t" rtlCol="false" tIns="0" lIns="0" bIns="0" rIns="0">
            <a:spAutoFit/>
          </a:bodyPr>
          <a:lstStyle/>
          <a:p>
            <a:pPr algn="ctr">
              <a:lnSpc>
                <a:spcPts val="5554"/>
              </a:lnSpc>
              <a:spcBef>
                <a:spcPct val="0"/>
              </a:spcBef>
            </a:pPr>
            <a:r>
              <a:rPr lang="en-US" sz="3967">
                <a:solidFill>
                  <a:srgbClr val="0B081D"/>
                </a:solidFill>
                <a:latin typeface="Open Sans Bold"/>
              </a:rPr>
              <a:t>3</a:t>
            </a:r>
          </a:p>
        </p:txBody>
      </p:sp>
      <p:sp>
        <p:nvSpPr>
          <p:cNvPr name="TextBox 30" id="30"/>
          <p:cNvSpPr txBox="true"/>
          <p:nvPr/>
        </p:nvSpPr>
        <p:spPr>
          <a:xfrm rot="0">
            <a:off x="3937642" y="6834848"/>
            <a:ext cx="971599" cy="670662"/>
          </a:xfrm>
          <a:prstGeom prst="rect">
            <a:avLst/>
          </a:prstGeom>
        </p:spPr>
        <p:txBody>
          <a:bodyPr anchor="t" rtlCol="false" tIns="0" lIns="0" bIns="0" rIns="0">
            <a:spAutoFit/>
          </a:bodyPr>
          <a:lstStyle/>
          <a:p>
            <a:pPr algn="ctr">
              <a:lnSpc>
                <a:spcPts val="5554"/>
              </a:lnSpc>
              <a:spcBef>
                <a:spcPct val="0"/>
              </a:spcBef>
            </a:pPr>
            <a:r>
              <a:rPr lang="en-US" sz="3967">
                <a:solidFill>
                  <a:srgbClr val="0B081D"/>
                </a:solidFill>
                <a:latin typeface="Open Sans Bold"/>
              </a:rPr>
              <a:t>4</a:t>
            </a:r>
          </a:p>
        </p:txBody>
      </p:sp>
      <p:sp>
        <p:nvSpPr>
          <p:cNvPr name="TextBox 31" id="31"/>
          <p:cNvSpPr txBox="true"/>
          <p:nvPr/>
        </p:nvSpPr>
        <p:spPr>
          <a:xfrm rot="0">
            <a:off x="3937642" y="8940527"/>
            <a:ext cx="971599" cy="670662"/>
          </a:xfrm>
          <a:prstGeom prst="rect">
            <a:avLst/>
          </a:prstGeom>
        </p:spPr>
        <p:txBody>
          <a:bodyPr anchor="t" rtlCol="false" tIns="0" lIns="0" bIns="0" rIns="0">
            <a:spAutoFit/>
          </a:bodyPr>
          <a:lstStyle/>
          <a:p>
            <a:pPr algn="ctr">
              <a:lnSpc>
                <a:spcPts val="5554"/>
              </a:lnSpc>
              <a:spcBef>
                <a:spcPct val="0"/>
              </a:spcBef>
            </a:pPr>
            <a:r>
              <a:rPr lang="en-US" sz="3967">
                <a:solidFill>
                  <a:srgbClr val="0B081D"/>
                </a:solidFill>
                <a:latin typeface="Open Sans Bold"/>
              </a:rPr>
              <a:t>5</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607725" y="2922247"/>
            <a:ext cx="17133383" cy="3265712"/>
          </a:xfrm>
          <a:custGeom>
            <a:avLst/>
            <a:gdLst/>
            <a:ahLst/>
            <a:cxnLst/>
            <a:rect r="r" b="b" t="t" l="l"/>
            <a:pathLst>
              <a:path h="3265712" w="17133383">
                <a:moveTo>
                  <a:pt x="0" y="0"/>
                </a:moveTo>
                <a:lnTo>
                  <a:pt x="17133383" y="0"/>
                </a:lnTo>
                <a:lnTo>
                  <a:pt x="17133383" y="3265712"/>
                </a:lnTo>
                <a:lnTo>
                  <a:pt x="0" y="3265712"/>
                </a:lnTo>
                <a:lnTo>
                  <a:pt x="0" y="0"/>
                </a:lnTo>
                <a:close/>
              </a:path>
            </a:pathLst>
          </a:custGeom>
          <a:blipFill>
            <a:blip r:embed="rId2"/>
            <a:stretch>
              <a:fillRect l="0" t="-85" r="0" b="-85"/>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
        <p:nvSpPr>
          <p:cNvPr name="TextBox 4" id="4"/>
          <p:cNvSpPr txBox="true"/>
          <p:nvPr/>
        </p:nvSpPr>
        <p:spPr>
          <a:xfrm rot="0">
            <a:off x="4220988" y="6709582"/>
            <a:ext cx="9906857" cy="1141095"/>
          </a:xfrm>
          <a:prstGeom prst="rect">
            <a:avLst/>
          </a:prstGeom>
        </p:spPr>
        <p:txBody>
          <a:bodyPr anchor="t" rtlCol="false" tIns="0" lIns="0" bIns="0" rIns="0">
            <a:spAutoFit/>
          </a:bodyPr>
          <a:lstStyle/>
          <a:p>
            <a:pPr algn="l">
              <a:lnSpc>
                <a:spcPts val="4439"/>
              </a:lnSpc>
            </a:pPr>
            <a:r>
              <a:rPr lang="en-US" sz="3999">
                <a:solidFill>
                  <a:srgbClr val="FFFFFF"/>
                </a:solidFill>
                <a:latin typeface="Alata"/>
              </a:rPr>
              <a:t>Biểu đồ histogram hiển thị phân phối số lượng phim theo từng năm phát hành</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4229" y="1684273"/>
            <a:ext cx="14619543" cy="8204365"/>
          </a:xfrm>
          <a:custGeom>
            <a:avLst/>
            <a:gdLst/>
            <a:ahLst/>
            <a:cxnLst/>
            <a:rect r="r" b="b" t="t" l="l"/>
            <a:pathLst>
              <a:path h="8204365" w="14619543">
                <a:moveTo>
                  <a:pt x="0" y="0"/>
                </a:moveTo>
                <a:lnTo>
                  <a:pt x="14619542" y="0"/>
                </a:lnTo>
                <a:lnTo>
                  <a:pt x="14619542" y="8204365"/>
                </a:lnTo>
                <a:lnTo>
                  <a:pt x="0" y="8204365"/>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175527" y="384332"/>
            <a:ext cx="4460957" cy="2503452"/>
          </a:xfrm>
          <a:custGeom>
            <a:avLst/>
            <a:gdLst/>
            <a:ahLst/>
            <a:cxnLst/>
            <a:rect r="r" b="b" t="t" l="l"/>
            <a:pathLst>
              <a:path h="2503452" w="4460957">
                <a:moveTo>
                  <a:pt x="0" y="0"/>
                </a:moveTo>
                <a:lnTo>
                  <a:pt x="4460957" y="0"/>
                </a:lnTo>
                <a:lnTo>
                  <a:pt x="4460957" y="2503452"/>
                </a:lnTo>
                <a:lnTo>
                  <a:pt x="0" y="2503452"/>
                </a:lnTo>
                <a:lnTo>
                  <a:pt x="0" y="0"/>
                </a:lnTo>
                <a:close/>
              </a:path>
            </a:pathLst>
          </a:custGeom>
          <a:blipFill>
            <a:blip r:embed="rId2"/>
            <a:stretch>
              <a:fillRect l="0" t="0" r="0" b="0"/>
            </a:stretch>
          </a:blipFill>
        </p:spPr>
      </p:sp>
      <p:sp>
        <p:nvSpPr>
          <p:cNvPr name="Freeform 3" id="3"/>
          <p:cNvSpPr/>
          <p:nvPr/>
        </p:nvSpPr>
        <p:spPr>
          <a:xfrm flipH="false" flipV="false" rot="0">
            <a:off x="2990942" y="3569048"/>
            <a:ext cx="12306117" cy="1871962"/>
          </a:xfrm>
          <a:custGeom>
            <a:avLst/>
            <a:gdLst/>
            <a:ahLst/>
            <a:cxnLst/>
            <a:rect r="r" b="b" t="t" l="l"/>
            <a:pathLst>
              <a:path h="1871962" w="12306117">
                <a:moveTo>
                  <a:pt x="0" y="0"/>
                </a:moveTo>
                <a:lnTo>
                  <a:pt x="12306116" y="0"/>
                </a:lnTo>
                <a:lnTo>
                  <a:pt x="12306116" y="1871962"/>
                </a:lnTo>
                <a:lnTo>
                  <a:pt x="0" y="1871962"/>
                </a:lnTo>
                <a:lnTo>
                  <a:pt x="0" y="0"/>
                </a:lnTo>
                <a:close/>
              </a:path>
            </a:pathLst>
          </a:custGeom>
          <a:blipFill>
            <a:blip r:embed="rId3"/>
            <a:stretch>
              <a:fillRect l="0" t="0" r="0" b="0"/>
            </a:stretch>
          </a:blipFill>
        </p:spPr>
      </p:sp>
      <p:sp>
        <p:nvSpPr>
          <p:cNvPr name="TextBox 4" id="4"/>
          <p:cNvSpPr txBox="true"/>
          <p:nvPr/>
        </p:nvSpPr>
        <p:spPr>
          <a:xfrm rot="0">
            <a:off x="607725" y="441482"/>
            <a:ext cx="9881643"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
        <p:nvSpPr>
          <p:cNvPr name="TextBox 5" id="5"/>
          <p:cNvSpPr txBox="true"/>
          <p:nvPr/>
        </p:nvSpPr>
        <p:spPr>
          <a:xfrm rot="0">
            <a:off x="818213" y="6150849"/>
            <a:ext cx="16651575" cy="3934443"/>
          </a:xfrm>
          <a:prstGeom prst="rect">
            <a:avLst/>
          </a:prstGeom>
        </p:spPr>
        <p:txBody>
          <a:bodyPr anchor="t" rtlCol="false" tIns="0" lIns="0" bIns="0" rIns="0">
            <a:spAutoFit/>
          </a:bodyPr>
          <a:lstStyle/>
          <a:p>
            <a:pPr algn="l">
              <a:lnSpc>
                <a:spcPts val="4356"/>
              </a:lnSpc>
            </a:pPr>
            <a:r>
              <a:rPr lang="en-US" sz="3924">
                <a:solidFill>
                  <a:srgbClr val="FFFFFF"/>
                </a:solidFill>
                <a:latin typeface="Alata"/>
              </a:rPr>
              <a:t>Lí do chỉ tập trung phân tích từ giai đoạn 2000 đến 2020:</a:t>
            </a:r>
          </a:p>
          <a:p>
            <a:pPr algn="l" marL="847399" indent="-423699" lvl="1">
              <a:lnSpc>
                <a:spcPts val="4356"/>
              </a:lnSpc>
              <a:buFont typeface="Arial"/>
              <a:buChar char="•"/>
            </a:pPr>
            <a:r>
              <a:rPr lang="en-US" sz="3924">
                <a:solidFill>
                  <a:srgbClr val="FFFFFF"/>
                </a:solidFill>
                <a:latin typeface="Alata"/>
              </a:rPr>
              <a:t>Công nghệ sản xuất phim đã trong thời kỳ phát triển</a:t>
            </a:r>
          </a:p>
          <a:p>
            <a:pPr algn="l" marL="868988" indent="-434494" lvl="1">
              <a:lnSpc>
                <a:spcPts val="4467"/>
              </a:lnSpc>
              <a:buFont typeface="Arial"/>
              <a:buChar char="•"/>
            </a:pPr>
            <a:r>
              <a:rPr lang="en-US" sz="4024">
                <a:solidFill>
                  <a:srgbClr val="FFFFFF"/>
                </a:solidFill>
                <a:latin typeface="Alata"/>
              </a:rPr>
              <a:t>Sự ra đời của các hãng phim lớn, hệ thống rạp chiếu phim phát triển, và nhu cầu giải trí của khán giả tăng lên. Điều này thúc đẩy sản lượng phim ngày càng nhiều hơn.</a:t>
            </a:r>
          </a:p>
          <a:p>
            <a:pPr algn="l">
              <a:lnSpc>
                <a:spcPts val="8713"/>
              </a:lnSpc>
            </a:pP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77193" y="3595137"/>
            <a:ext cx="17533614" cy="4653055"/>
          </a:xfrm>
          <a:custGeom>
            <a:avLst/>
            <a:gdLst/>
            <a:ahLst/>
            <a:cxnLst/>
            <a:rect r="r" b="b" t="t" l="l"/>
            <a:pathLst>
              <a:path h="4653055" w="17533614">
                <a:moveTo>
                  <a:pt x="0" y="0"/>
                </a:moveTo>
                <a:lnTo>
                  <a:pt x="17533614" y="0"/>
                </a:lnTo>
                <a:lnTo>
                  <a:pt x="17533614" y="4653055"/>
                </a:lnTo>
                <a:lnTo>
                  <a:pt x="0" y="4653055"/>
                </a:lnTo>
                <a:lnTo>
                  <a:pt x="0" y="0"/>
                </a:lnTo>
                <a:close/>
              </a:path>
            </a:pathLst>
          </a:custGeom>
          <a:blipFill>
            <a:blip r:embed="rId2"/>
            <a:stretch>
              <a:fillRect l="0" t="0" r="0" b="0"/>
            </a:stretch>
          </a:blipFill>
        </p:spPr>
      </p:sp>
      <p:sp>
        <p:nvSpPr>
          <p:cNvPr name="TextBox 3" id="3"/>
          <p:cNvSpPr txBox="true"/>
          <p:nvPr/>
        </p:nvSpPr>
        <p:spPr>
          <a:xfrm rot="0">
            <a:off x="607725" y="441482"/>
            <a:ext cx="9881643"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607725" y="2220837"/>
            <a:ext cx="9235380" cy="7233622"/>
          </a:xfrm>
          <a:custGeom>
            <a:avLst/>
            <a:gdLst/>
            <a:ahLst/>
            <a:cxnLst/>
            <a:rect r="r" b="b" t="t" l="l"/>
            <a:pathLst>
              <a:path h="7233622" w="9235380">
                <a:moveTo>
                  <a:pt x="0" y="0"/>
                </a:moveTo>
                <a:lnTo>
                  <a:pt x="9235380" y="0"/>
                </a:lnTo>
                <a:lnTo>
                  <a:pt x="9235380" y="7233622"/>
                </a:lnTo>
                <a:lnTo>
                  <a:pt x="0" y="7233622"/>
                </a:lnTo>
                <a:lnTo>
                  <a:pt x="0" y="0"/>
                </a:lnTo>
                <a:close/>
              </a:path>
            </a:pathLst>
          </a:custGeom>
          <a:blipFill>
            <a:blip r:embed="rId2"/>
            <a:stretch>
              <a:fillRect l="0" t="0" r="0" b="0"/>
            </a:stretch>
          </a:blipFill>
        </p:spPr>
      </p:sp>
      <p:sp>
        <p:nvSpPr>
          <p:cNvPr name="TextBox 3" id="3"/>
          <p:cNvSpPr txBox="true"/>
          <p:nvPr/>
        </p:nvSpPr>
        <p:spPr>
          <a:xfrm rot="0">
            <a:off x="607725" y="441482"/>
            <a:ext cx="7461145"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
        <p:nvSpPr>
          <p:cNvPr name="TextBox 4" id="4"/>
          <p:cNvSpPr txBox="true"/>
          <p:nvPr/>
        </p:nvSpPr>
        <p:spPr>
          <a:xfrm rot="0">
            <a:off x="10618613" y="4789898"/>
            <a:ext cx="7461145" cy="2133600"/>
          </a:xfrm>
          <a:prstGeom prst="rect">
            <a:avLst/>
          </a:prstGeom>
        </p:spPr>
        <p:txBody>
          <a:bodyPr anchor="t" rtlCol="false" tIns="0" lIns="0" bIns="0" rIns="0">
            <a:spAutoFit/>
          </a:bodyPr>
          <a:lstStyle/>
          <a:p>
            <a:pPr algn="l">
              <a:lnSpc>
                <a:spcPts val="5550"/>
              </a:lnSpc>
            </a:pPr>
            <a:r>
              <a:rPr lang="en-US" sz="5000">
                <a:solidFill>
                  <a:srgbClr val="FFFFFF"/>
                </a:solidFill>
                <a:latin typeface="Alata"/>
              </a:rPr>
              <a:t>Vấn đề từ 3 thuộc tính Thể_Loại, Đạo_Diễn và Diễn_Viên_Chính???</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668546" y="1811068"/>
            <a:ext cx="10950909" cy="8193002"/>
          </a:xfrm>
          <a:custGeom>
            <a:avLst/>
            <a:gdLst/>
            <a:ahLst/>
            <a:cxnLst/>
            <a:rect r="r" b="b" t="t" l="l"/>
            <a:pathLst>
              <a:path h="8193002" w="10950909">
                <a:moveTo>
                  <a:pt x="0" y="0"/>
                </a:moveTo>
                <a:lnTo>
                  <a:pt x="10950908" y="0"/>
                </a:lnTo>
                <a:lnTo>
                  <a:pt x="10950908" y="8193002"/>
                </a:lnTo>
                <a:lnTo>
                  <a:pt x="0" y="8193002"/>
                </a:lnTo>
                <a:lnTo>
                  <a:pt x="0" y="0"/>
                </a:lnTo>
                <a:close/>
              </a:path>
            </a:pathLst>
          </a:custGeom>
          <a:blipFill>
            <a:blip r:embed="rId2"/>
            <a:stretch>
              <a:fillRect l="0" t="0" r="0" b="0"/>
            </a:stretch>
          </a:blipFill>
        </p:spPr>
      </p:sp>
      <p:sp>
        <p:nvSpPr>
          <p:cNvPr name="TextBox 3" id="3"/>
          <p:cNvSpPr txBox="true"/>
          <p:nvPr/>
        </p:nvSpPr>
        <p:spPr>
          <a:xfrm rot="0">
            <a:off x="607725" y="441482"/>
            <a:ext cx="7461145"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04092" y="1660918"/>
            <a:ext cx="13079817" cy="8308563"/>
          </a:xfrm>
          <a:custGeom>
            <a:avLst/>
            <a:gdLst/>
            <a:ahLst/>
            <a:cxnLst/>
            <a:rect r="r" b="b" t="t" l="l"/>
            <a:pathLst>
              <a:path h="8308563" w="13079817">
                <a:moveTo>
                  <a:pt x="0" y="0"/>
                </a:moveTo>
                <a:lnTo>
                  <a:pt x="13079816" y="0"/>
                </a:lnTo>
                <a:lnTo>
                  <a:pt x="13079816" y="8308562"/>
                </a:lnTo>
                <a:lnTo>
                  <a:pt x="0" y="8308562"/>
                </a:lnTo>
                <a:lnTo>
                  <a:pt x="0" y="0"/>
                </a:lnTo>
                <a:close/>
              </a:path>
            </a:pathLst>
          </a:custGeom>
          <a:blipFill>
            <a:blip r:embed="rId2"/>
            <a:stretch>
              <a:fillRect l="0" t="0" r="0" b="0"/>
            </a:stretch>
          </a:blipFill>
        </p:spPr>
      </p:sp>
      <p:sp>
        <p:nvSpPr>
          <p:cNvPr name="TextBox 3" id="3"/>
          <p:cNvSpPr txBox="true"/>
          <p:nvPr/>
        </p:nvSpPr>
        <p:spPr>
          <a:xfrm rot="0">
            <a:off x="607725" y="441482"/>
            <a:ext cx="7461145"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692299" y="1659282"/>
            <a:ext cx="10903402" cy="8301606"/>
          </a:xfrm>
          <a:custGeom>
            <a:avLst/>
            <a:gdLst/>
            <a:ahLst/>
            <a:cxnLst/>
            <a:rect r="r" b="b" t="t" l="l"/>
            <a:pathLst>
              <a:path h="8301606" w="10903402">
                <a:moveTo>
                  <a:pt x="0" y="0"/>
                </a:moveTo>
                <a:lnTo>
                  <a:pt x="10903402" y="0"/>
                </a:lnTo>
                <a:lnTo>
                  <a:pt x="10903402" y="8301607"/>
                </a:lnTo>
                <a:lnTo>
                  <a:pt x="0" y="8301607"/>
                </a:lnTo>
                <a:lnTo>
                  <a:pt x="0" y="0"/>
                </a:lnTo>
                <a:close/>
              </a:path>
            </a:pathLst>
          </a:custGeom>
          <a:blipFill>
            <a:blip r:embed="rId2"/>
            <a:stretch>
              <a:fillRect l="0" t="0" r="0" b="0"/>
            </a:stretch>
          </a:blipFill>
        </p:spPr>
      </p:sp>
      <p:sp>
        <p:nvSpPr>
          <p:cNvPr name="TextBox 3" id="3"/>
          <p:cNvSpPr txBox="true"/>
          <p:nvPr/>
        </p:nvSpPr>
        <p:spPr>
          <a:xfrm rot="0">
            <a:off x="607725" y="441482"/>
            <a:ext cx="7461145"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607725" y="2807945"/>
            <a:ext cx="8597704" cy="7012413"/>
          </a:xfrm>
          <a:custGeom>
            <a:avLst/>
            <a:gdLst/>
            <a:ahLst/>
            <a:cxnLst/>
            <a:rect r="r" b="b" t="t" l="l"/>
            <a:pathLst>
              <a:path h="7012413" w="8597704">
                <a:moveTo>
                  <a:pt x="0" y="0"/>
                </a:moveTo>
                <a:lnTo>
                  <a:pt x="8597704" y="0"/>
                </a:lnTo>
                <a:lnTo>
                  <a:pt x="8597704" y="7012413"/>
                </a:lnTo>
                <a:lnTo>
                  <a:pt x="0" y="7012413"/>
                </a:lnTo>
                <a:lnTo>
                  <a:pt x="0" y="0"/>
                </a:lnTo>
                <a:close/>
              </a:path>
            </a:pathLst>
          </a:custGeom>
          <a:blipFill>
            <a:blip r:embed="rId2"/>
            <a:stretch>
              <a:fillRect l="0" t="0" r="0" b="0"/>
            </a:stretch>
          </a:blipFill>
        </p:spPr>
      </p:sp>
      <p:sp>
        <p:nvSpPr>
          <p:cNvPr name="TextBox 3" id="3"/>
          <p:cNvSpPr txBox="true"/>
          <p:nvPr/>
        </p:nvSpPr>
        <p:spPr>
          <a:xfrm rot="0">
            <a:off x="607725" y="441482"/>
            <a:ext cx="7461145"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4) XỬ LÝ DỮ LIỆU</a:t>
            </a:r>
          </a:p>
        </p:txBody>
      </p:sp>
      <p:sp>
        <p:nvSpPr>
          <p:cNvPr name="TextBox 4" id="4"/>
          <p:cNvSpPr txBox="true"/>
          <p:nvPr/>
        </p:nvSpPr>
        <p:spPr>
          <a:xfrm rot="0">
            <a:off x="6926239" y="1710438"/>
            <a:ext cx="4435522" cy="641985"/>
          </a:xfrm>
          <a:prstGeom prst="rect">
            <a:avLst/>
          </a:prstGeom>
        </p:spPr>
        <p:txBody>
          <a:bodyPr anchor="t" rtlCol="false" tIns="0" lIns="0" bIns="0" rIns="0">
            <a:spAutoFit/>
          </a:bodyPr>
          <a:lstStyle/>
          <a:p>
            <a:pPr algn="l">
              <a:lnSpc>
                <a:spcPts val="4995"/>
              </a:lnSpc>
            </a:pPr>
            <a:r>
              <a:rPr lang="en-US" sz="4500">
                <a:solidFill>
                  <a:srgbClr val="FFFFFF"/>
                </a:solidFill>
                <a:latin typeface="Alata"/>
              </a:rPr>
              <a:t>TỔNG KẾT XỬ LÝ</a:t>
            </a:r>
          </a:p>
        </p:txBody>
      </p:sp>
      <p:sp>
        <p:nvSpPr>
          <p:cNvPr name="TextBox 5" id="5"/>
          <p:cNvSpPr txBox="true"/>
          <p:nvPr/>
        </p:nvSpPr>
        <p:spPr>
          <a:xfrm rot="0">
            <a:off x="12017312" y="4611113"/>
            <a:ext cx="5897539" cy="2527935"/>
          </a:xfrm>
          <a:prstGeom prst="rect">
            <a:avLst/>
          </a:prstGeom>
        </p:spPr>
        <p:txBody>
          <a:bodyPr anchor="t" rtlCol="false" tIns="0" lIns="0" bIns="0" rIns="0">
            <a:spAutoFit/>
          </a:bodyPr>
          <a:lstStyle/>
          <a:p>
            <a:pPr algn="l" marL="971550" indent="-485775" lvl="1">
              <a:lnSpc>
                <a:spcPts val="4995"/>
              </a:lnSpc>
              <a:buFont typeface="Arial"/>
              <a:buChar char="•"/>
            </a:pPr>
            <a:r>
              <a:rPr lang="en-US" sz="4500">
                <a:solidFill>
                  <a:srgbClr val="FFFFFF"/>
                </a:solidFill>
                <a:latin typeface="Alata"/>
              </a:rPr>
              <a:t>df_DaoDien</a:t>
            </a:r>
          </a:p>
          <a:p>
            <a:pPr algn="l" marL="971550" indent="-485775" lvl="1">
              <a:lnSpc>
                <a:spcPts val="4995"/>
              </a:lnSpc>
              <a:buFont typeface="Arial"/>
              <a:buChar char="•"/>
            </a:pPr>
            <a:r>
              <a:rPr lang="en-US" sz="4500">
                <a:solidFill>
                  <a:srgbClr val="FFFFFF"/>
                </a:solidFill>
                <a:latin typeface="Alata"/>
              </a:rPr>
              <a:t>df_DienVienChinh</a:t>
            </a:r>
          </a:p>
          <a:p>
            <a:pPr algn="l" marL="971550" indent="-485775" lvl="1">
              <a:lnSpc>
                <a:spcPts val="4995"/>
              </a:lnSpc>
              <a:buFont typeface="Arial"/>
              <a:buChar char="•"/>
            </a:pPr>
            <a:r>
              <a:rPr lang="en-US" sz="4500">
                <a:solidFill>
                  <a:srgbClr val="FFFFFF"/>
                </a:solidFill>
                <a:latin typeface="Alata"/>
              </a:rPr>
              <a:t>df_TheLoai</a:t>
            </a:r>
          </a:p>
          <a:p>
            <a:pPr algn="l">
              <a:lnSpc>
                <a:spcPts val="4995"/>
              </a:lnSpc>
            </a:pPr>
          </a:p>
        </p:txBody>
      </p:sp>
      <p:sp>
        <p:nvSpPr>
          <p:cNvPr name="TextBox 6" id="6"/>
          <p:cNvSpPr txBox="true"/>
          <p:nvPr/>
        </p:nvSpPr>
        <p:spPr>
          <a:xfrm rot="0">
            <a:off x="9873882" y="4157735"/>
            <a:ext cx="2143430" cy="2981313"/>
          </a:xfrm>
          <a:prstGeom prst="rect">
            <a:avLst/>
          </a:prstGeom>
        </p:spPr>
        <p:txBody>
          <a:bodyPr anchor="t" rtlCol="false" tIns="0" lIns="0" bIns="0" rIns="0">
            <a:spAutoFit/>
          </a:bodyPr>
          <a:lstStyle/>
          <a:p>
            <a:pPr algn="l">
              <a:lnSpc>
                <a:spcPts val="23177"/>
              </a:lnSpc>
            </a:pPr>
            <a:r>
              <a:rPr lang="en-US" sz="20880">
                <a:solidFill>
                  <a:srgbClr val="A6A6A6"/>
                </a:solidFill>
                <a:latin typeface="Alata"/>
              </a:rPr>
              <a:t>&amp;</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818213" y="2788292"/>
            <a:ext cx="16651575" cy="3497948"/>
          </a:xfrm>
          <a:custGeom>
            <a:avLst/>
            <a:gdLst/>
            <a:ahLst/>
            <a:cxnLst/>
            <a:rect r="r" b="b" t="t" l="l"/>
            <a:pathLst>
              <a:path h="3497948" w="16651575">
                <a:moveTo>
                  <a:pt x="0" y="0"/>
                </a:moveTo>
                <a:lnTo>
                  <a:pt x="16651574" y="0"/>
                </a:lnTo>
                <a:lnTo>
                  <a:pt x="16651574" y="3497948"/>
                </a:lnTo>
                <a:lnTo>
                  <a:pt x="0" y="3497948"/>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428636" y="7667365"/>
            <a:ext cx="13430728" cy="127063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barplot hiển thị Top 10 </a:t>
            </a:r>
            <a:r>
              <a:rPr lang="en-US" sz="4499">
                <a:solidFill>
                  <a:srgbClr val="EC310C"/>
                </a:solidFill>
                <a:latin typeface="Alata"/>
              </a:rPr>
              <a:t>đạo diễn</a:t>
            </a:r>
            <a:r>
              <a:rPr lang="en-US" sz="4499">
                <a:solidFill>
                  <a:srgbClr val="FFFFFF"/>
                </a:solidFill>
                <a:latin typeface="Alata"/>
              </a:rPr>
              <a:t> được xếp hạng theo số lượng phim</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28125" y="1842802"/>
            <a:ext cx="14431751" cy="5722210"/>
          </a:xfrm>
          <a:custGeom>
            <a:avLst/>
            <a:gdLst/>
            <a:ahLst/>
            <a:cxnLst/>
            <a:rect r="r" b="b" t="t" l="l"/>
            <a:pathLst>
              <a:path h="5722210" w="14431751">
                <a:moveTo>
                  <a:pt x="0" y="0"/>
                </a:moveTo>
                <a:lnTo>
                  <a:pt x="14431750" y="0"/>
                </a:lnTo>
                <a:lnTo>
                  <a:pt x="14431750" y="5722210"/>
                </a:lnTo>
                <a:lnTo>
                  <a:pt x="0" y="5722210"/>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1) ROTTEN TOMATOES LÀ GÌ?</a:t>
            </a:r>
          </a:p>
        </p:txBody>
      </p:sp>
      <p:sp>
        <p:nvSpPr>
          <p:cNvPr name="TextBox 4" id="4"/>
          <p:cNvSpPr txBox="true"/>
          <p:nvPr/>
        </p:nvSpPr>
        <p:spPr>
          <a:xfrm rot="0">
            <a:off x="1028700" y="7990972"/>
            <a:ext cx="16815362" cy="1915287"/>
          </a:xfrm>
          <a:prstGeom prst="rect">
            <a:avLst/>
          </a:prstGeom>
        </p:spPr>
        <p:txBody>
          <a:bodyPr anchor="t" rtlCol="false" tIns="0" lIns="0" bIns="0" rIns="0">
            <a:spAutoFit/>
          </a:bodyPr>
          <a:lstStyle/>
          <a:p>
            <a:pPr algn="l">
              <a:lnSpc>
                <a:spcPts val="3773"/>
              </a:lnSpc>
            </a:pPr>
            <a:r>
              <a:rPr lang="en-US" sz="3399">
                <a:solidFill>
                  <a:srgbClr val="FFFFFF"/>
                </a:solidFill>
                <a:latin typeface="Alata"/>
              </a:rPr>
              <a:t>Rotten Tomatoes là trang web tổng hợp đánh giá phim ảnh và chương trình truyền hình. Trang web này thu thập bài đánh giá từ các nhà phê bình chuyên nghiệp và khán giả, sau đó tổng hợp thành </a:t>
            </a:r>
            <a:r>
              <a:rPr lang="en-US" sz="3399">
                <a:solidFill>
                  <a:srgbClr val="EC310C"/>
                </a:solidFill>
                <a:latin typeface="Alata"/>
              </a:rPr>
              <a:t>tỷ lệ phần trăm đánh giá tích cực</a:t>
            </a:r>
            <a:r>
              <a:rPr lang="en-US" sz="3399">
                <a:solidFill>
                  <a:srgbClr val="FFFFFF"/>
                </a:solidFill>
                <a:latin typeface="Alata"/>
              </a:rPr>
              <a:t>.</a:t>
            </a:r>
          </a:p>
          <a:p>
            <a:pPr algn="l">
              <a:lnSpc>
                <a:spcPts val="3773"/>
              </a:lnSpc>
            </a:pP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825802" y="1730255"/>
            <a:ext cx="16636395" cy="8167969"/>
          </a:xfrm>
          <a:custGeom>
            <a:avLst/>
            <a:gdLst/>
            <a:ahLst/>
            <a:cxnLst/>
            <a:rect r="r" b="b" t="t" l="l"/>
            <a:pathLst>
              <a:path h="8167969" w="16636395">
                <a:moveTo>
                  <a:pt x="0" y="0"/>
                </a:moveTo>
                <a:lnTo>
                  <a:pt x="16636396" y="0"/>
                </a:lnTo>
                <a:lnTo>
                  <a:pt x="16636396" y="8167970"/>
                </a:lnTo>
                <a:lnTo>
                  <a:pt x="0" y="8167970"/>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21416" y="2722373"/>
            <a:ext cx="17245168" cy="3629935"/>
          </a:xfrm>
          <a:custGeom>
            <a:avLst/>
            <a:gdLst/>
            <a:ahLst/>
            <a:cxnLst/>
            <a:rect r="r" b="b" t="t" l="l"/>
            <a:pathLst>
              <a:path h="3629935" w="17245168">
                <a:moveTo>
                  <a:pt x="0" y="0"/>
                </a:moveTo>
                <a:lnTo>
                  <a:pt x="17245168" y="0"/>
                </a:lnTo>
                <a:lnTo>
                  <a:pt x="17245168" y="3629936"/>
                </a:lnTo>
                <a:lnTo>
                  <a:pt x="0" y="3629936"/>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221289" y="7434100"/>
            <a:ext cx="13430728" cy="127063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barplot hiển thị Top 10 </a:t>
            </a:r>
            <a:r>
              <a:rPr lang="en-US" sz="4499">
                <a:solidFill>
                  <a:srgbClr val="EC310C"/>
                </a:solidFill>
                <a:latin typeface="Alata"/>
              </a:rPr>
              <a:t>diễn viên</a:t>
            </a:r>
            <a:r>
              <a:rPr lang="en-US" sz="4499">
                <a:solidFill>
                  <a:srgbClr val="FFFFFF"/>
                </a:solidFill>
                <a:latin typeface="Alata"/>
              </a:rPr>
              <a:t> được xếp hạng theo số lượng phim</a:t>
            </a: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51099" y="1604333"/>
            <a:ext cx="16385802" cy="8300860"/>
          </a:xfrm>
          <a:custGeom>
            <a:avLst/>
            <a:gdLst/>
            <a:ahLst/>
            <a:cxnLst/>
            <a:rect r="r" b="b" t="t" l="l"/>
            <a:pathLst>
              <a:path h="8300860" w="16385802">
                <a:moveTo>
                  <a:pt x="0" y="0"/>
                </a:moveTo>
                <a:lnTo>
                  <a:pt x="16385802" y="0"/>
                </a:lnTo>
                <a:lnTo>
                  <a:pt x="16385802" y="8300860"/>
                </a:lnTo>
                <a:lnTo>
                  <a:pt x="0" y="8300860"/>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65962" y="2609648"/>
            <a:ext cx="17556077" cy="3622121"/>
          </a:xfrm>
          <a:custGeom>
            <a:avLst/>
            <a:gdLst/>
            <a:ahLst/>
            <a:cxnLst/>
            <a:rect r="r" b="b" t="t" l="l"/>
            <a:pathLst>
              <a:path h="3622121" w="17556077">
                <a:moveTo>
                  <a:pt x="0" y="0"/>
                </a:moveTo>
                <a:lnTo>
                  <a:pt x="17556076" y="0"/>
                </a:lnTo>
                <a:lnTo>
                  <a:pt x="17556076" y="3622121"/>
                </a:lnTo>
                <a:lnTo>
                  <a:pt x="0" y="3622121"/>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221289" y="7434100"/>
            <a:ext cx="13430728" cy="127063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barplot hiển thị Top 10 </a:t>
            </a:r>
            <a:r>
              <a:rPr lang="en-US" sz="4499">
                <a:solidFill>
                  <a:srgbClr val="EC310C"/>
                </a:solidFill>
                <a:latin typeface="Alata"/>
              </a:rPr>
              <a:t>hãng phim</a:t>
            </a:r>
            <a:r>
              <a:rPr lang="en-US" sz="4499">
                <a:solidFill>
                  <a:srgbClr val="FFFFFF"/>
                </a:solidFill>
                <a:latin typeface="Alata"/>
              </a:rPr>
              <a:t> được xếp hạng theo số lượng phim</a:t>
            </a:r>
          </a:p>
        </p:txBody>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600041" y="1650730"/>
            <a:ext cx="17087917" cy="8424682"/>
          </a:xfrm>
          <a:custGeom>
            <a:avLst/>
            <a:gdLst/>
            <a:ahLst/>
            <a:cxnLst/>
            <a:rect r="r" b="b" t="t" l="l"/>
            <a:pathLst>
              <a:path h="8424682" w="17087917">
                <a:moveTo>
                  <a:pt x="0" y="0"/>
                </a:moveTo>
                <a:lnTo>
                  <a:pt x="17087918" y="0"/>
                </a:lnTo>
                <a:lnTo>
                  <a:pt x="17087918" y="8424682"/>
                </a:lnTo>
                <a:lnTo>
                  <a:pt x="0" y="8424682"/>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21605" y="2559931"/>
            <a:ext cx="17444790" cy="3721555"/>
          </a:xfrm>
          <a:custGeom>
            <a:avLst/>
            <a:gdLst/>
            <a:ahLst/>
            <a:cxnLst/>
            <a:rect r="r" b="b" t="t" l="l"/>
            <a:pathLst>
              <a:path h="3721555" w="17444790">
                <a:moveTo>
                  <a:pt x="0" y="0"/>
                </a:moveTo>
                <a:lnTo>
                  <a:pt x="17444790" y="0"/>
                </a:lnTo>
                <a:lnTo>
                  <a:pt x="17444790" y="3721555"/>
                </a:lnTo>
                <a:lnTo>
                  <a:pt x="0" y="3721555"/>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221289" y="7434100"/>
            <a:ext cx="13430728" cy="127063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barplot hiển thị Top 10 </a:t>
            </a:r>
            <a:r>
              <a:rPr lang="en-US" sz="4499">
                <a:solidFill>
                  <a:srgbClr val="EC310C"/>
                </a:solidFill>
                <a:latin typeface="Alata"/>
              </a:rPr>
              <a:t>thể loại</a:t>
            </a:r>
            <a:r>
              <a:rPr lang="en-US" sz="4499">
                <a:solidFill>
                  <a:srgbClr val="FFFFFF"/>
                </a:solidFill>
                <a:latin typeface="Alata"/>
              </a:rPr>
              <a:t> được xếp hạng theo số lượng phim</a:t>
            </a:r>
          </a:p>
        </p:txBody>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810560" y="1686397"/>
            <a:ext cx="16666879" cy="8216931"/>
          </a:xfrm>
          <a:custGeom>
            <a:avLst/>
            <a:gdLst/>
            <a:ahLst/>
            <a:cxnLst/>
            <a:rect r="r" b="b" t="t" l="l"/>
            <a:pathLst>
              <a:path h="8216931" w="16666879">
                <a:moveTo>
                  <a:pt x="0" y="0"/>
                </a:moveTo>
                <a:lnTo>
                  <a:pt x="16666880" y="0"/>
                </a:lnTo>
                <a:lnTo>
                  <a:pt x="16666880" y="8216931"/>
                </a:lnTo>
                <a:lnTo>
                  <a:pt x="0" y="8216931"/>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2785" y="2317525"/>
            <a:ext cx="16962430" cy="3826759"/>
          </a:xfrm>
          <a:custGeom>
            <a:avLst/>
            <a:gdLst/>
            <a:ahLst/>
            <a:cxnLst/>
            <a:rect r="r" b="b" t="t" l="l"/>
            <a:pathLst>
              <a:path h="3826759" w="16962430">
                <a:moveTo>
                  <a:pt x="0" y="0"/>
                </a:moveTo>
                <a:lnTo>
                  <a:pt x="16962430" y="0"/>
                </a:lnTo>
                <a:lnTo>
                  <a:pt x="16962430" y="3826758"/>
                </a:lnTo>
                <a:lnTo>
                  <a:pt x="0" y="3826758"/>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221289" y="7434100"/>
            <a:ext cx="13430728" cy="127063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pie hiển thị tỷ lệ số lượng phim theo phân loại </a:t>
            </a:r>
            <a:r>
              <a:rPr lang="en-US" sz="4499">
                <a:solidFill>
                  <a:srgbClr val="EC310C"/>
                </a:solidFill>
                <a:latin typeface="Alata"/>
              </a:rPr>
              <a:t>độ tuổi</a:t>
            </a:r>
            <a:r>
              <a:rPr lang="en-US" sz="4499">
                <a:solidFill>
                  <a:srgbClr val="FFFFFF"/>
                </a:solidFill>
                <a:latin typeface="Alata"/>
              </a:rPr>
              <a:t> xem phim</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616574" y="1714757"/>
            <a:ext cx="17054851" cy="8002039"/>
          </a:xfrm>
          <a:custGeom>
            <a:avLst/>
            <a:gdLst/>
            <a:ahLst/>
            <a:cxnLst/>
            <a:rect r="r" b="b" t="t" l="l"/>
            <a:pathLst>
              <a:path h="8002039" w="17054851">
                <a:moveTo>
                  <a:pt x="0" y="0"/>
                </a:moveTo>
                <a:lnTo>
                  <a:pt x="17054852" y="0"/>
                </a:lnTo>
                <a:lnTo>
                  <a:pt x="17054852" y="8002039"/>
                </a:lnTo>
                <a:lnTo>
                  <a:pt x="0" y="8002039"/>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93251" y="1601205"/>
            <a:ext cx="12901498" cy="8462797"/>
          </a:xfrm>
          <a:custGeom>
            <a:avLst/>
            <a:gdLst/>
            <a:ahLst/>
            <a:cxnLst/>
            <a:rect r="r" b="b" t="t" l="l"/>
            <a:pathLst>
              <a:path h="8462797" w="12901498">
                <a:moveTo>
                  <a:pt x="0" y="0"/>
                </a:moveTo>
                <a:lnTo>
                  <a:pt x="12901498" y="0"/>
                </a:lnTo>
                <a:lnTo>
                  <a:pt x="12901498" y="8462797"/>
                </a:lnTo>
                <a:lnTo>
                  <a:pt x="0" y="8462797"/>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27130" y="1778190"/>
            <a:ext cx="12795168" cy="5943459"/>
          </a:xfrm>
          <a:custGeom>
            <a:avLst/>
            <a:gdLst/>
            <a:ahLst/>
            <a:cxnLst/>
            <a:rect r="r" b="b" t="t" l="l"/>
            <a:pathLst>
              <a:path h="5943459" w="12795168">
                <a:moveTo>
                  <a:pt x="0" y="0"/>
                </a:moveTo>
                <a:lnTo>
                  <a:pt x="12795167" y="0"/>
                </a:lnTo>
                <a:lnTo>
                  <a:pt x="12795167" y="5943459"/>
                </a:lnTo>
                <a:lnTo>
                  <a:pt x="0" y="5943459"/>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1) ROTTEN TOMATOES LÀ GÌ?</a:t>
            </a:r>
          </a:p>
        </p:txBody>
      </p:sp>
      <p:sp>
        <p:nvSpPr>
          <p:cNvPr name="TextBox 4" id="4"/>
          <p:cNvSpPr txBox="true"/>
          <p:nvPr/>
        </p:nvSpPr>
        <p:spPr>
          <a:xfrm rot="0">
            <a:off x="1028700" y="8083599"/>
            <a:ext cx="16815362" cy="1439037"/>
          </a:xfrm>
          <a:prstGeom prst="rect">
            <a:avLst/>
          </a:prstGeom>
        </p:spPr>
        <p:txBody>
          <a:bodyPr anchor="t" rtlCol="false" tIns="0" lIns="0" bIns="0" rIns="0">
            <a:spAutoFit/>
          </a:bodyPr>
          <a:lstStyle/>
          <a:p>
            <a:pPr algn="l">
              <a:lnSpc>
                <a:spcPts val="3773"/>
              </a:lnSpc>
            </a:pPr>
            <a:r>
              <a:rPr lang="en-US" sz="3399">
                <a:solidFill>
                  <a:srgbClr val="FFFFFF"/>
                </a:solidFill>
                <a:latin typeface="Alata"/>
              </a:rPr>
              <a:t>Rotten Tomatoes sử dụng hệ thống "Cà chua" để biểu thị tỷ lệ phần trăm đánh giá tích cực của nhà phê bình và khán giả để đánh giá phim.</a:t>
            </a:r>
          </a:p>
          <a:p>
            <a:pPr algn="l">
              <a:lnSpc>
                <a:spcPts val="3773"/>
              </a:lnSpc>
            </a:pPr>
          </a:p>
        </p:txBody>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10289" y="2019092"/>
            <a:ext cx="17667421" cy="5114253"/>
          </a:xfrm>
          <a:custGeom>
            <a:avLst/>
            <a:gdLst/>
            <a:ahLst/>
            <a:cxnLst/>
            <a:rect r="r" b="b" t="t" l="l"/>
            <a:pathLst>
              <a:path h="5114253" w="17667421">
                <a:moveTo>
                  <a:pt x="0" y="0"/>
                </a:moveTo>
                <a:lnTo>
                  <a:pt x="17667422" y="0"/>
                </a:lnTo>
                <a:lnTo>
                  <a:pt x="17667422" y="5114253"/>
                </a:lnTo>
                <a:lnTo>
                  <a:pt x="0" y="5114253"/>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428636" y="7745120"/>
            <a:ext cx="13430728" cy="127063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countplot hiển thị số lượng phim theo phân loại </a:t>
            </a:r>
            <a:r>
              <a:rPr lang="en-US" sz="4499">
                <a:solidFill>
                  <a:srgbClr val="EC310C"/>
                </a:solidFill>
                <a:latin typeface="Alata"/>
              </a:rPr>
              <a:t>thời lượng</a:t>
            </a:r>
            <a:r>
              <a:rPr lang="en-US" sz="4499">
                <a:solidFill>
                  <a:srgbClr val="FFFFFF"/>
                </a:solidFill>
                <a:latin typeface="Alata"/>
              </a:rPr>
              <a:t> của phim</a:t>
            </a:r>
          </a:p>
        </p:txBody>
      </p:sp>
    </p:spTree>
  </p:cSld>
  <p:clrMapOvr>
    <a:masterClrMapping/>
  </p:clrMapOvr>
  <p:transition spd="slow">
    <p:push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51005" y="1769222"/>
            <a:ext cx="15185989" cy="8180839"/>
          </a:xfrm>
          <a:custGeom>
            <a:avLst/>
            <a:gdLst/>
            <a:ahLst/>
            <a:cxnLst/>
            <a:rect r="r" b="b" t="t" l="l"/>
            <a:pathLst>
              <a:path h="8180839" w="15185989">
                <a:moveTo>
                  <a:pt x="0" y="0"/>
                </a:moveTo>
                <a:lnTo>
                  <a:pt x="15185990" y="0"/>
                </a:lnTo>
                <a:lnTo>
                  <a:pt x="15185990" y="8180839"/>
                </a:lnTo>
                <a:lnTo>
                  <a:pt x="0" y="8180839"/>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78975" y="2696567"/>
            <a:ext cx="17730050" cy="3759304"/>
          </a:xfrm>
          <a:custGeom>
            <a:avLst/>
            <a:gdLst/>
            <a:ahLst/>
            <a:cxnLst/>
            <a:rect r="r" b="b" t="t" l="l"/>
            <a:pathLst>
              <a:path h="3759304" w="17730050">
                <a:moveTo>
                  <a:pt x="0" y="0"/>
                </a:moveTo>
                <a:lnTo>
                  <a:pt x="17730050" y="0"/>
                </a:lnTo>
                <a:lnTo>
                  <a:pt x="17730050" y="3759303"/>
                </a:lnTo>
                <a:lnTo>
                  <a:pt x="0" y="3759303"/>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428636" y="7745120"/>
            <a:ext cx="13430728" cy="127063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catplot hiển thị </a:t>
            </a:r>
            <a:r>
              <a:rPr lang="en-US" sz="4499">
                <a:solidFill>
                  <a:srgbClr val="EC310C"/>
                </a:solidFill>
                <a:latin typeface="Alata"/>
              </a:rPr>
              <a:t>đánh giá của nhà phê bình</a:t>
            </a:r>
            <a:r>
              <a:rPr lang="en-US" sz="4499">
                <a:solidFill>
                  <a:srgbClr val="FFFFFF"/>
                </a:solidFill>
                <a:latin typeface="Alata"/>
              </a:rPr>
              <a:t>  theo phân loại </a:t>
            </a:r>
            <a:r>
              <a:rPr lang="en-US" sz="4499">
                <a:solidFill>
                  <a:srgbClr val="EC310C"/>
                </a:solidFill>
                <a:latin typeface="Alata"/>
              </a:rPr>
              <a:t>thời lượng </a:t>
            </a:r>
            <a:r>
              <a:rPr lang="en-US" sz="4499">
                <a:solidFill>
                  <a:srgbClr val="FFFFFF"/>
                </a:solidFill>
                <a:latin typeface="Alata"/>
              </a:rPr>
              <a:t>của phim </a:t>
            </a:r>
          </a:p>
        </p:txBody>
      </p:sp>
    </p:spTree>
  </p:cSld>
  <p:clrMapOvr>
    <a:masterClrMapping/>
  </p:clrMapOvr>
  <p:transition spd="slow">
    <p:push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38209" y="2861803"/>
            <a:ext cx="17611581" cy="5878107"/>
          </a:xfrm>
          <a:custGeom>
            <a:avLst/>
            <a:gdLst/>
            <a:ahLst/>
            <a:cxnLst/>
            <a:rect r="r" b="b" t="t" l="l"/>
            <a:pathLst>
              <a:path h="5878107" w="17611581">
                <a:moveTo>
                  <a:pt x="0" y="0"/>
                </a:moveTo>
                <a:lnTo>
                  <a:pt x="17611582" y="0"/>
                </a:lnTo>
                <a:lnTo>
                  <a:pt x="17611582" y="5878107"/>
                </a:lnTo>
                <a:lnTo>
                  <a:pt x="0" y="5878107"/>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8692" y="2642915"/>
            <a:ext cx="17750616" cy="3866607"/>
          </a:xfrm>
          <a:custGeom>
            <a:avLst/>
            <a:gdLst/>
            <a:ahLst/>
            <a:cxnLst/>
            <a:rect r="r" b="b" t="t" l="l"/>
            <a:pathLst>
              <a:path h="3866607" w="17750616">
                <a:moveTo>
                  <a:pt x="0" y="0"/>
                </a:moveTo>
                <a:lnTo>
                  <a:pt x="17750616" y="0"/>
                </a:lnTo>
                <a:lnTo>
                  <a:pt x="17750616" y="3866607"/>
                </a:lnTo>
                <a:lnTo>
                  <a:pt x="0" y="3866607"/>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428636" y="7434100"/>
            <a:ext cx="13430728" cy="127063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catplot hiển thị </a:t>
            </a:r>
            <a:r>
              <a:rPr lang="en-US" sz="4499">
                <a:solidFill>
                  <a:srgbClr val="EC310C"/>
                </a:solidFill>
                <a:latin typeface="Alata"/>
              </a:rPr>
              <a:t>đánh giá của khán giả </a:t>
            </a:r>
            <a:r>
              <a:rPr lang="en-US" sz="4499">
                <a:solidFill>
                  <a:srgbClr val="FFFFFF"/>
                </a:solidFill>
                <a:latin typeface="Alata"/>
              </a:rPr>
              <a:t>theo phân loại </a:t>
            </a:r>
            <a:r>
              <a:rPr lang="en-US" sz="4499">
                <a:solidFill>
                  <a:srgbClr val="EC310C"/>
                </a:solidFill>
                <a:latin typeface="Alata"/>
              </a:rPr>
              <a:t>thời lượng </a:t>
            </a:r>
            <a:r>
              <a:rPr lang="en-US" sz="4499">
                <a:solidFill>
                  <a:srgbClr val="FFFFFF"/>
                </a:solidFill>
                <a:latin typeface="Alata"/>
              </a:rPr>
              <a:t>của phim </a:t>
            </a:r>
          </a:p>
        </p:txBody>
      </p:sp>
    </p:spTree>
  </p:cSld>
  <p:clrMapOvr>
    <a:masterClrMapping/>
  </p:clrMapOvr>
  <p:transition spd="slow">
    <p:push dir="l"/>
  </p:transition>
</p:sld>
</file>

<file path=ppt/slides/slide4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46690" y="3004117"/>
            <a:ext cx="17594620" cy="5811694"/>
          </a:xfrm>
          <a:custGeom>
            <a:avLst/>
            <a:gdLst/>
            <a:ahLst/>
            <a:cxnLst/>
            <a:rect r="r" b="b" t="t" l="l"/>
            <a:pathLst>
              <a:path h="5811694" w="17594620">
                <a:moveTo>
                  <a:pt x="0" y="0"/>
                </a:moveTo>
                <a:lnTo>
                  <a:pt x="17594620" y="0"/>
                </a:lnTo>
                <a:lnTo>
                  <a:pt x="17594620" y="5811695"/>
                </a:lnTo>
                <a:lnTo>
                  <a:pt x="0" y="5811695"/>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0412" y="2318563"/>
            <a:ext cx="17587177" cy="4204290"/>
          </a:xfrm>
          <a:custGeom>
            <a:avLst/>
            <a:gdLst/>
            <a:ahLst/>
            <a:cxnLst/>
            <a:rect r="r" b="b" t="t" l="l"/>
            <a:pathLst>
              <a:path h="4204290" w="17587177">
                <a:moveTo>
                  <a:pt x="0" y="0"/>
                </a:moveTo>
                <a:lnTo>
                  <a:pt x="17587176" y="0"/>
                </a:lnTo>
                <a:lnTo>
                  <a:pt x="17587176" y="4204290"/>
                </a:lnTo>
                <a:lnTo>
                  <a:pt x="0" y="4204290"/>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428636" y="7434100"/>
            <a:ext cx="13430728" cy="127063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countplot hiển thị </a:t>
            </a:r>
            <a:r>
              <a:rPr lang="en-US" sz="4499">
                <a:solidFill>
                  <a:srgbClr val="EC310C"/>
                </a:solidFill>
                <a:latin typeface="Alata"/>
              </a:rPr>
              <a:t>số lượng phim</a:t>
            </a:r>
            <a:r>
              <a:rPr lang="en-US" sz="4499">
                <a:solidFill>
                  <a:srgbClr val="FFFFFF"/>
                </a:solidFill>
                <a:latin typeface="Alata"/>
              </a:rPr>
              <a:t> phát hành</a:t>
            </a:r>
            <a:r>
              <a:rPr lang="en-US" sz="4499">
                <a:solidFill>
                  <a:srgbClr val="EC310C"/>
                </a:solidFill>
                <a:latin typeface="Alata"/>
              </a:rPr>
              <a:t> </a:t>
            </a:r>
            <a:r>
              <a:rPr lang="en-US" sz="4499">
                <a:solidFill>
                  <a:srgbClr val="FFFFFF"/>
                </a:solidFill>
                <a:latin typeface="Alata"/>
              </a:rPr>
              <a:t>qua </a:t>
            </a:r>
            <a:r>
              <a:rPr lang="en-US" sz="4499">
                <a:solidFill>
                  <a:srgbClr val="EC310C"/>
                </a:solidFill>
                <a:latin typeface="Alata"/>
              </a:rPr>
              <a:t>từng năm</a:t>
            </a:r>
            <a:r>
              <a:rPr lang="en-US" sz="4499">
                <a:solidFill>
                  <a:srgbClr val="FFFFFF"/>
                </a:solidFill>
                <a:latin typeface="Alata"/>
              </a:rPr>
              <a:t>(2000-2020)</a:t>
            </a:r>
          </a:p>
        </p:txBody>
      </p:sp>
    </p:spTree>
  </p:cSld>
  <p:clrMapOvr>
    <a:masterClrMapping/>
  </p:clrMapOvr>
  <p:transition spd="slow">
    <p:push dir="l"/>
  </p:transition>
</p:sld>
</file>

<file path=ppt/slides/slide4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47162" y="1727955"/>
            <a:ext cx="14993676" cy="8403535"/>
          </a:xfrm>
          <a:custGeom>
            <a:avLst/>
            <a:gdLst/>
            <a:ahLst/>
            <a:cxnLst/>
            <a:rect r="r" b="b" t="t" l="l"/>
            <a:pathLst>
              <a:path h="8403535" w="14993676">
                <a:moveTo>
                  <a:pt x="0" y="0"/>
                </a:moveTo>
                <a:lnTo>
                  <a:pt x="14993676" y="0"/>
                </a:lnTo>
                <a:lnTo>
                  <a:pt x="14993676" y="8403535"/>
                </a:lnTo>
                <a:lnTo>
                  <a:pt x="0" y="8403535"/>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4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2664" y="3767039"/>
            <a:ext cx="18042671" cy="1955297"/>
          </a:xfrm>
          <a:custGeom>
            <a:avLst/>
            <a:gdLst/>
            <a:ahLst/>
            <a:cxnLst/>
            <a:rect r="r" b="b" t="t" l="l"/>
            <a:pathLst>
              <a:path h="1955297" w="18042671">
                <a:moveTo>
                  <a:pt x="0" y="0"/>
                </a:moveTo>
                <a:lnTo>
                  <a:pt x="18042672" y="0"/>
                </a:lnTo>
                <a:lnTo>
                  <a:pt x="18042672" y="1955297"/>
                </a:lnTo>
                <a:lnTo>
                  <a:pt x="0" y="1955297"/>
                </a:lnTo>
                <a:lnTo>
                  <a:pt x="0" y="0"/>
                </a:lnTo>
                <a:close/>
              </a:path>
            </a:pathLst>
          </a:custGeom>
          <a:blipFill>
            <a:blip r:embed="rId2"/>
            <a:stretch>
              <a:fillRect l="0" t="-1325"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428636" y="6941651"/>
            <a:ext cx="13430728" cy="127063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barplot hiển thị </a:t>
            </a:r>
            <a:r>
              <a:rPr lang="en-US" sz="4499">
                <a:solidFill>
                  <a:srgbClr val="EC310C"/>
                </a:solidFill>
                <a:latin typeface="Alata"/>
              </a:rPr>
              <a:t>đánh giá của nhà phê bình</a:t>
            </a:r>
            <a:r>
              <a:rPr lang="en-US" sz="4499">
                <a:solidFill>
                  <a:srgbClr val="FFFFFF"/>
                </a:solidFill>
                <a:latin typeface="Alata"/>
              </a:rPr>
              <a:t> qua </a:t>
            </a:r>
            <a:r>
              <a:rPr lang="en-US" sz="4499">
                <a:solidFill>
                  <a:srgbClr val="EC310C"/>
                </a:solidFill>
                <a:latin typeface="Alata"/>
              </a:rPr>
              <a:t>từng năm</a:t>
            </a:r>
            <a:r>
              <a:rPr lang="en-US" sz="4499">
                <a:solidFill>
                  <a:srgbClr val="FFFFFF"/>
                </a:solidFill>
                <a:latin typeface="Alata"/>
              </a:rPr>
              <a:t>(2000-2020)</a:t>
            </a:r>
          </a:p>
        </p:txBody>
      </p:sp>
    </p:spTree>
  </p:cSld>
  <p:clrMapOvr>
    <a:masterClrMapping/>
  </p:clrMapOvr>
  <p:transition spd="slow">
    <p:push dir="l"/>
  </p:transition>
</p:sld>
</file>

<file path=ppt/slides/slide4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92181" y="1799932"/>
            <a:ext cx="13903637" cy="8193817"/>
          </a:xfrm>
          <a:custGeom>
            <a:avLst/>
            <a:gdLst/>
            <a:ahLst/>
            <a:cxnLst/>
            <a:rect r="r" b="b" t="t" l="l"/>
            <a:pathLst>
              <a:path h="8193817" w="13903637">
                <a:moveTo>
                  <a:pt x="0" y="0"/>
                </a:moveTo>
                <a:lnTo>
                  <a:pt x="13903638" y="0"/>
                </a:lnTo>
                <a:lnTo>
                  <a:pt x="13903638" y="8193817"/>
                </a:lnTo>
                <a:lnTo>
                  <a:pt x="0" y="8193817"/>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70166" y="1625333"/>
            <a:ext cx="13947668" cy="6249775"/>
          </a:xfrm>
          <a:custGeom>
            <a:avLst/>
            <a:gdLst/>
            <a:ahLst/>
            <a:cxnLst/>
            <a:rect r="r" b="b" t="t" l="l"/>
            <a:pathLst>
              <a:path h="6249775" w="13947668">
                <a:moveTo>
                  <a:pt x="0" y="0"/>
                </a:moveTo>
                <a:lnTo>
                  <a:pt x="13947668" y="0"/>
                </a:lnTo>
                <a:lnTo>
                  <a:pt x="13947668" y="6249774"/>
                </a:lnTo>
                <a:lnTo>
                  <a:pt x="0" y="6249774"/>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1) ROTTEN TOMATOES LÀ GÌ?</a:t>
            </a:r>
          </a:p>
        </p:txBody>
      </p:sp>
      <p:sp>
        <p:nvSpPr>
          <p:cNvPr name="TextBox 4" id="4"/>
          <p:cNvSpPr txBox="true"/>
          <p:nvPr/>
        </p:nvSpPr>
        <p:spPr>
          <a:xfrm rot="0">
            <a:off x="1585404" y="8084657"/>
            <a:ext cx="15673896" cy="1954530"/>
          </a:xfrm>
          <a:prstGeom prst="rect">
            <a:avLst/>
          </a:prstGeom>
        </p:spPr>
        <p:txBody>
          <a:bodyPr anchor="t" rtlCol="false" tIns="0" lIns="0" bIns="0" rIns="0">
            <a:spAutoFit/>
          </a:bodyPr>
          <a:lstStyle/>
          <a:p>
            <a:pPr algn="l">
              <a:lnSpc>
                <a:spcPts val="3884"/>
              </a:lnSpc>
            </a:pPr>
            <a:r>
              <a:rPr lang="en-US" sz="3499">
                <a:solidFill>
                  <a:srgbClr val="FFFFFF"/>
                </a:solidFill>
                <a:latin typeface="Alata"/>
              </a:rPr>
              <a:t>Rotten Tomatoes cung cấp đánh giá riêng biệt từ các nhà phê bình và khán giả. Điều này giúp người xem có thể tham khảo ý kiến từ cả hai nhóm trước khi quyết định xem phim.</a:t>
            </a:r>
          </a:p>
          <a:p>
            <a:pPr algn="l">
              <a:lnSpc>
                <a:spcPts val="3884"/>
              </a:lnSpc>
            </a:pPr>
          </a:p>
        </p:txBody>
      </p:sp>
    </p:spTree>
  </p:cSld>
  <p:clrMapOvr>
    <a:masterClrMapping/>
  </p:clrMapOvr>
  <p:transition spd="slow">
    <p:push dir="l"/>
  </p:transition>
</p:sld>
</file>

<file path=ppt/slides/slide5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0911" y="3623401"/>
            <a:ext cx="17846178" cy="2000935"/>
          </a:xfrm>
          <a:custGeom>
            <a:avLst/>
            <a:gdLst/>
            <a:ahLst/>
            <a:cxnLst/>
            <a:rect r="r" b="b" t="t" l="l"/>
            <a:pathLst>
              <a:path h="2000935" w="17846178">
                <a:moveTo>
                  <a:pt x="0" y="0"/>
                </a:moveTo>
                <a:lnTo>
                  <a:pt x="17846178" y="0"/>
                </a:lnTo>
                <a:lnTo>
                  <a:pt x="17846178" y="2000935"/>
                </a:lnTo>
                <a:lnTo>
                  <a:pt x="0" y="2000935"/>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428636" y="6941651"/>
            <a:ext cx="13430728" cy="127063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barplot hiển thị </a:t>
            </a:r>
            <a:r>
              <a:rPr lang="en-US" sz="4499">
                <a:solidFill>
                  <a:srgbClr val="EC310C"/>
                </a:solidFill>
                <a:latin typeface="Alata"/>
              </a:rPr>
              <a:t>đánh giá của khán giả</a:t>
            </a:r>
            <a:r>
              <a:rPr lang="en-US" sz="4499">
                <a:solidFill>
                  <a:srgbClr val="FFFFFF"/>
                </a:solidFill>
                <a:latin typeface="Alata"/>
              </a:rPr>
              <a:t> qua </a:t>
            </a:r>
            <a:r>
              <a:rPr lang="en-US" sz="4499">
                <a:solidFill>
                  <a:srgbClr val="EC310C"/>
                </a:solidFill>
                <a:latin typeface="Alata"/>
              </a:rPr>
              <a:t>từng năm</a:t>
            </a:r>
            <a:r>
              <a:rPr lang="en-US" sz="4499">
                <a:solidFill>
                  <a:srgbClr val="FFFFFF"/>
                </a:solidFill>
                <a:latin typeface="Alata"/>
              </a:rPr>
              <a:t>(2000-2020)</a:t>
            </a:r>
          </a:p>
        </p:txBody>
      </p:sp>
    </p:spTree>
  </p:cSld>
  <p:clrMapOvr>
    <a:masterClrMapping/>
  </p:clrMapOvr>
  <p:transition spd="slow">
    <p:push dir="l"/>
  </p:transition>
</p:sld>
</file>

<file path=ppt/slides/slide5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06497" y="1702583"/>
            <a:ext cx="13875006" cy="8164393"/>
          </a:xfrm>
          <a:custGeom>
            <a:avLst/>
            <a:gdLst/>
            <a:ahLst/>
            <a:cxnLst/>
            <a:rect r="r" b="b" t="t" l="l"/>
            <a:pathLst>
              <a:path h="8164393" w="13875006">
                <a:moveTo>
                  <a:pt x="0" y="0"/>
                </a:moveTo>
                <a:lnTo>
                  <a:pt x="13875006" y="0"/>
                </a:lnTo>
                <a:lnTo>
                  <a:pt x="13875006" y="8164392"/>
                </a:lnTo>
                <a:lnTo>
                  <a:pt x="0" y="8164392"/>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5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13366" y="2747407"/>
            <a:ext cx="15061269" cy="7100111"/>
          </a:xfrm>
          <a:custGeom>
            <a:avLst/>
            <a:gdLst/>
            <a:ahLst/>
            <a:cxnLst/>
            <a:rect r="r" b="b" t="t" l="l"/>
            <a:pathLst>
              <a:path h="7100111" w="15061269">
                <a:moveTo>
                  <a:pt x="0" y="0"/>
                </a:moveTo>
                <a:lnTo>
                  <a:pt x="15061268" y="0"/>
                </a:lnTo>
                <a:lnTo>
                  <a:pt x="15061268" y="7100110"/>
                </a:lnTo>
                <a:lnTo>
                  <a:pt x="0" y="7100110"/>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1028700" y="1718712"/>
            <a:ext cx="16463177" cy="579120"/>
          </a:xfrm>
          <a:prstGeom prst="rect">
            <a:avLst/>
          </a:prstGeom>
        </p:spPr>
        <p:txBody>
          <a:bodyPr anchor="t" rtlCol="false" tIns="0" lIns="0" bIns="0" rIns="0">
            <a:spAutoFit/>
          </a:bodyPr>
          <a:lstStyle/>
          <a:p>
            <a:pPr algn="l">
              <a:lnSpc>
                <a:spcPts val="4439"/>
              </a:lnSpc>
            </a:pPr>
            <a:r>
              <a:rPr lang="en-US" sz="3999">
                <a:solidFill>
                  <a:srgbClr val="FFFFFF"/>
                </a:solidFill>
                <a:latin typeface="Alata"/>
              </a:rPr>
              <a:t>Có </a:t>
            </a:r>
            <a:r>
              <a:rPr lang="en-US" sz="3999">
                <a:solidFill>
                  <a:srgbClr val="EC310C"/>
                </a:solidFill>
                <a:latin typeface="Alata"/>
              </a:rPr>
              <a:t>sự mâu thuẫn</a:t>
            </a:r>
            <a:r>
              <a:rPr lang="en-US" sz="3999">
                <a:solidFill>
                  <a:srgbClr val="FFFFFF"/>
                </a:solidFill>
                <a:latin typeface="Alata"/>
              </a:rPr>
              <a:t> trong sự đánh giá phim trên Rotten Tomatoes không?</a:t>
            </a:r>
          </a:p>
        </p:txBody>
      </p:sp>
    </p:spTree>
  </p:cSld>
  <p:clrMapOvr>
    <a:masterClrMapping/>
  </p:clrMapOvr>
  <p:transition spd="slow">
    <p:push dir="l"/>
  </p:transition>
</p:sld>
</file>

<file path=ppt/slides/slide5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818213" y="1823366"/>
            <a:ext cx="16651575" cy="5966390"/>
          </a:xfrm>
          <a:custGeom>
            <a:avLst/>
            <a:gdLst/>
            <a:ahLst/>
            <a:cxnLst/>
            <a:rect r="r" b="b" t="t" l="l"/>
            <a:pathLst>
              <a:path h="5966390" w="16651575">
                <a:moveTo>
                  <a:pt x="0" y="0"/>
                </a:moveTo>
                <a:lnTo>
                  <a:pt x="16651574" y="0"/>
                </a:lnTo>
                <a:lnTo>
                  <a:pt x="16651574" y="5966390"/>
                </a:lnTo>
                <a:lnTo>
                  <a:pt x="0" y="5966390"/>
                </a:lnTo>
                <a:lnTo>
                  <a:pt x="0" y="0"/>
                </a:lnTo>
                <a:close/>
              </a:path>
            </a:pathLst>
          </a:custGeom>
          <a:blipFill>
            <a:blip r:embed="rId2"/>
            <a:stretch>
              <a:fillRect l="0" t="-2145" r="0" b="-2145"/>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744287" y="8208856"/>
            <a:ext cx="16515013" cy="641985"/>
          </a:xfrm>
          <a:prstGeom prst="rect">
            <a:avLst/>
          </a:prstGeom>
        </p:spPr>
        <p:txBody>
          <a:bodyPr anchor="t" rtlCol="false" tIns="0" lIns="0" bIns="0" rIns="0">
            <a:spAutoFit/>
          </a:bodyPr>
          <a:lstStyle/>
          <a:p>
            <a:pPr algn="l">
              <a:lnSpc>
                <a:spcPts val="4995"/>
              </a:lnSpc>
            </a:pPr>
            <a:r>
              <a:rPr lang="en-US" sz="4500">
                <a:solidFill>
                  <a:srgbClr val="FFFFFF"/>
                </a:solidFill>
                <a:latin typeface="Alata"/>
              </a:rPr>
              <a:t>Black Adam: Bị chê nhưng điểm khán giả chấm lại cao nhất DC</a:t>
            </a:r>
          </a:p>
        </p:txBody>
      </p:sp>
    </p:spTree>
  </p:cSld>
  <p:clrMapOvr>
    <a:masterClrMapping/>
  </p:clrMapOvr>
  <p:transition spd="slow">
    <p:push dir="l"/>
  </p:transition>
</p:sld>
</file>

<file path=ppt/slides/slide5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85689" y="1697594"/>
            <a:ext cx="14316622" cy="6556895"/>
          </a:xfrm>
          <a:custGeom>
            <a:avLst/>
            <a:gdLst/>
            <a:ahLst/>
            <a:cxnLst/>
            <a:rect r="r" b="b" t="t" l="l"/>
            <a:pathLst>
              <a:path h="6556895" w="14316622">
                <a:moveTo>
                  <a:pt x="0" y="0"/>
                </a:moveTo>
                <a:lnTo>
                  <a:pt x="14316622" y="0"/>
                </a:lnTo>
                <a:lnTo>
                  <a:pt x="14316622" y="6556896"/>
                </a:lnTo>
                <a:lnTo>
                  <a:pt x="0" y="6556896"/>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886493" y="8535242"/>
            <a:ext cx="16515013" cy="1081659"/>
          </a:xfrm>
          <a:prstGeom prst="rect">
            <a:avLst/>
          </a:prstGeom>
        </p:spPr>
        <p:txBody>
          <a:bodyPr anchor="t" rtlCol="false" tIns="0" lIns="0" bIns="0" rIns="0">
            <a:spAutoFit/>
          </a:bodyPr>
          <a:lstStyle/>
          <a:p>
            <a:pPr algn="l">
              <a:lnSpc>
                <a:spcPts val="4218"/>
              </a:lnSpc>
            </a:pPr>
            <a:r>
              <a:rPr lang="en-US" sz="3800">
                <a:solidFill>
                  <a:srgbClr val="FFFFFF"/>
                </a:solidFill>
                <a:latin typeface="Alata"/>
              </a:rPr>
              <a:t>Sausage Party là một bộ phim hoạt hình nhận được những đánh giá khá trái chiều từ giới phê bình và khán giả.</a:t>
            </a:r>
          </a:p>
        </p:txBody>
      </p:sp>
    </p:spTree>
  </p:cSld>
  <p:clrMapOvr>
    <a:masterClrMapping/>
  </p:clrMapOvr>
  <p:transition spd="slow">
    <p:push dir="l"/>
  </p:transition>
</p:sld>
</file>

<file path=ppt/slides/slide5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28795" y="4928352"/>
            <a:ext cx="17630411" cy="2848234"/>
          </a:xfrm>
          <a:custGeom>
            <a:avLst/>
            <a:gdLst/>
            <a:ahLst/>
            <a:cxnLst/>
            <a:rect r="r" b="b" t="t" l="l"/>
            <a:pathLst>
              <a:path h="2848234" w="17630411">
                <a:moveTo>
                  <a:pt x="0" y="0"/>
                </a:moveTo>
                <a:lnTo>
                  <a:pt x="17630410" y="0"/>
                </a:lnTo>
                <a:lnTo>
                  <a:pt x="17630410" y="2848234"/>
                </a:lnTo>
                <a:lnTo>
                  <a:pt x="0" y="2848234"/>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1028700" y="3196059"/>
            <a:ext cx="16463177" cy="579120"/>
          </a:xfrm>
          <a:prstGeom prst="rect">
            <a:avLst/>
          </a:prstGeom>
        </p:spPr>
        <p:txBody>
          <a:bodyPr anchor="t" rtlCol="false" tIns="0" lIns="0" bIns="0" rIns="0">
            <a:spAutoFit/>
          </a:bodyPr>
          <a:lstStyle/>
          <a:p>
            <a:pPr algn="l">
              <a:lnSpc>
                <a:spcPts val="4439"/>
              </a:lnSpc>
            </a:pPr>
            <a:r>
              <a:rPr lang="en-US" sz="3999">
                <a:solidFill>
                  <a:srgbClr val="FFFFFF"/>
                </a:solidFill>
                <a:latin typeface="Alata"/>
              </a:rPr>
              <a:t>Lọc ra các bộ phim “xuất sắc” để so sánh với các biểu đồ thống kê </a:t>
            </a:r>
          </a:p>
        </p:txBody>
      </p:sp>
    </p:spTree>
  </p:cSld>
  <p:clrMapOvr>
    <a:masterClrMapping/>
  </p:clrMapOvr>
  <p:transition spd="slow">
    <p:push dir="l"/>
  </p:transition>
</p:sld>
</file>

<file path=ppt/slides/slide5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600041" y="1650730"/>
            <a:ext cx="17087917" cy="8424682"/>
          </a:xfrm>
          <a:custGeom>
            <a:avLst/>
            <a:gdLst/>
            <a:ahLst/>
            <a:cxnLst/>
            <a:rect r="r" b="b" t="t" l="l"/>
            <a:pathLst>
              <a:path h="8424682" w="17087917">
                <a:moveTo>
                  <a:pt x="0" y="0"/>
                </a:moveTo>
                <a:lnTo>
                  <a:pt x="17087918" y="0"/>
                </a:lnTo>
                <a:lnTo>
                  <a:pt x="17087918" y="8424682"/>
                </a:lnTo>
                <a:lnTo>
                  <a:pt x="0" y="8424682"/>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5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30841" y="1873075"/>
            <a:ext cx="17226318" cy="5820981"/>
          </a:xfrm>
          <a:custGeom>
            <a:avLst/>
            <a:gdLst/>
            <a:ahLst/>
            <a:cxnLst/>
            <a:rect r="r" b="b" t="t" l="l"/>
            <a:pathLst>
              <a:path h="5820981" w="17226318">
                <a:moveTo>
                  <a:pt x="0" y="0"/>
                </a:moveTo>
                <a:lnTo>
                  <a:pt x="17226318" y="0"/>
                </a:lnTo>
                <a:lnTo>
                  <a:pt x="17226318" y="5820981"/>
                </a:lnTo>
                <a:lnTo>
                  <a:pt x="0" y="5820981"/>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505520" y="8159814"/>
            <a:ext cx="13430728" cy="64198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barplot hiển thị Top 10 </a:t>
            </a:r>
            <a:r>
              <a:rPr lang="en-US" sz="4499">
                <a:solidFill>
                  <a:srgbClr val="EC310C"/>
                </a:solidFill>
                <a:latin typeface="Alata"/>
              </a:rPr>
              <a:t>hãng phim</a:t>
            </a:r>
            <a:r>
              <a:rPr lang="en-US" sz="4499">
                <a:solidFill>
                  <a:srgbClr val="FFFFFF"/>
                </a:solidFill>
                <a:latin typeface="Alata"/>
              </a:rPr>
              <a:t> xuất sắc </a:t>
            </a:r>
          </a:p>
        </p:txBody>
      </p:sp>
    </p:spTree>
  </p:cSld>
  <p:clrMapOvr>
    <a:masterClrMapping/>
  </p:clrMapOvr>
  <p:transition spd="slow">
    <p:push dir="l"/>
  </p:transition>
</p:sld>
</file>

<file path=ppt/slides/slide5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818213" y="1704890"/>
            <a:ext cx="16651575" cy="8374763"/>
          </a:xfrm>
          <a:custGeom>
            <a:avLst/>
            <a:gdLst/>
            <a:ahLst/>
            <a:cxnLst/>
            <a:rect r="r" b="b" t="t" l="l"/>
            <a:pathLst>
              <a:path h="8374763" w="16651575">
                <a:moveTo>
                  <a:pt x="0" y="0"/>
                </a:moveTo>
                <a:lnTo>
                  <a:pt x="16651574" y="0"/>
                </a:lnTo>
                <a:lnTo>
                  <a:pt x="16651574" y="8374763"/>
                </a:lnTo>
                <a:lnTo>
                  <a:pt x="0" y="8374763"/>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5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437046" y="1849777"/>
            <a:ext cx="13413908" cy="3913124"/>
          </a:xfrm>
          <a:custGeom>
            <a:avLst/>
            <a:gdLst/>
            <a:ahLst/>
            <a:cxnLst/>
            <a:rect r="r" b="b" t="t" l="l"/>
            <a:pathLst>
              <a:path h="3913124" w="13413908">
                <a:moveTo>
                  <a:pt x="0" y="0"/>
                </a:moveTo>
                <a:lnTo>
                  <a:pt x="13413908" y="0"/>
                </a:lnTo>
                <a:lnTo>
                  <a:pt x="13413908" y="3913124"/>
                </a:lnTo>
                <a:lnTo>
                  <a:pt x="0" y="3913124"/>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1028700" y="6191526"/>
            <a:ext cx="16230600" cy="3388995"/>
          </a:xfrm>
          <a:prstGeom prst="rect">
            <a:avLst/>
          </a:prstGeom>
        </p:spPr>
        <p:txBody>
          <a:bodyPr anchor="t" rtlCol="false" tIns="0" lIns="0" bIns="0" rIns="0">
            <a:spAutoFit/>
          </a:bodyPr>
          <a:lstStyle/>
          <a:p>
            <a:pPr algn="l" marL="863599" indent="-431800" lvl="1">
              <a:lnSpc>
                <a:spcPts val="4439"/>
              </a:lnSpc>
              <a:buFont typeface="Arial"/>
              <a:buChar char="•"/>
            </a:pPr>
            <a:r>
              <a:rPr lang="en-US" sz="3999">
                <a:solidFill>
                  <a:srgbClr val="FFFFFF"/>
                </a:solidFill>
                <a:latin typeface="Alata"/>
              </a:rPr>
              <a:t>Sony Pictures Entertainment Inc. (SPE), thường được gọi là Sony Pictures hoặc Sony, là một công ty giải trí đa quốc gia của Mỹ có trụ sở chính tại Culver City, California.</a:t>
            </a:r>
          </a:p>
          <a:p>
            <a:pPr algn="l" marL="863599" indent="-431800" lvl="1">
              <a:lnSpc>
                <a:spcPts val="4439"/>
              </a:lnSpc>
              <a:buFont typeface="Arial"/>
              <a:buChar char="•"/>
            </a:pPr>
            <a:r>
              <a:rPr lang="en-US" sz="3999">
                <a:solidFill>
                  <a:srgbClr val="FFFFFF"/>
                </a:solidFill>
                <a:latin typeface="Alata"/>
              </a:rPr>
              <a:t>Sony Pictures là một hãng phim lớn với nhiều thể loại phim đa dạng. Một số thể loại phổ biến nhất bao gồm: Hành động, phiêu lưu, hài, khoa học viễn tưởng, hoạt hình,...</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8286740" y="1445417"/>
            <a:ext cx="8520479" cy="8585806"/>
          </a:xfrm>
          <a:custGeom>
            <a:avLst/>
            <a:gdLst/>
            <a:ahLst/>
            <a:cxnLst/>
            <a:rect r="r" b="b" t="t" l="l"/>
            <a:pathLst>
              <a:path h="8585806" w="8520479">
                <a:moveTo>
                  <a:pt x="0" y="0"/>
                </a:moveTo>
                <a:lnTo>
                  <a:pt x="8520480" y="0"/>
                </a:lnTo>
                <a:lnTo>
                  <a:pt x="8520480" y="8585806"/>
                </a:lnTo>
                <a:lnTo>
                  <a:pt x="0" y="8585806"/>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1) ROTTEN TOMATOES LÀ GÌ?</a:t>
            </a:r>
          </a:p>
        </p:txBody>
      </p:sp>
      <p:sp>
        <p:nvSpPr>
          <p:cNvPr name="TextBox 4" id="4"/>
          <p:cNvSpPr txBox="true"/>
          <p:nvPr/>
        </p:nvSpPr>
        <p:spPr>
          <a:xfrm rot="0">
            <a:off x="607725" y="3510078"/>
            <a:ext cx="7424354" cy="3950970"/>
          </a:xfrm>
          <a:prstGeom prst="rect">
            <a:avLst/>
          </a:prstGeom>
        </p:spPr>
        <p:txBody>
          <a:bodyPr anchor="t" rtlCol="false" tIns="0" lIns="0" bIns="0" rIns="0">
            <a:spAutoFit/>
          </a:bodyPr>
          <a:lstStyle/>
          <a:p>
            <a:pPr algn="l">
              <a:lnSpc>
                <a:spcPts val="4439"/>
              </a:lnSpc>
            </a:pPr>
            <a:r>
              <a:rPr lang="en-US" sz="3999">
                <a:solidFill>
                  <a:srgbClr val="FFFFFF"/>
                </a:solidFill>
                <a:latin typeface="Alata"/>
              </a:rPr>
              <a:t>Rotten Tomatoes cung cấp nhiều thông tin chi tiết về phim </a:t>
            </a:r>
          </a:p>
          <a:p>
            <a:pPr algn="l">
              <a:lnSpc>
                <a:spcPts val="4439"/>
              </a:lnSpc>
            </a:pPr>
            <a:r>
              <a:rPr lang="en-US" sz="3999">
                <a:solidFill>
                  <a:srgbClr val="FFFFFF"/>
                </a:solidFill>
                <a:latin typeface="Alata"/>
              </a:rPr>
              <a:t>+ Tóm tắt nội dung</a:t>
            </a:r>
          </a:p>
          <a:p>
            <a:pPr algn="l">
              <a:lnSpc>
                <a:spcPts val="4439"/>
              </a:lnSpc>
            </a:pPr>
            <a:r>
              <a:rPr lang="en-US" sz="3999">
                <a:solidFill>
                  <a:srgbClr val="FFFFFF"/>
                </a:solidFill>
                <a:latin typeface="Alata"/>
              </a:rPr>
              <a:t>+ Trailer</a:t>
            </a:r>
          </a:p>
          <a:p>
            <a:pPr algn="l">
              <a:lnSpc>
                <a:spcPts val="4439"/>
              </a:lnSpc>
            </a:pPr>
            <a:r>
              <a:rPr lang="en-US" sz="3999">
                <a:solidFill>
                  <a:srgbClr val="FFFFFF"/>
                </a:solidFill>
                <a:latin typeface="Alata"/>
              </a:rPr>
              <a:t>+ Đạo diễn</a:t>
            </a:r>
          </a:p>
          <a:p>
            <a:pPr algn="l">
              <a:lnSpc>
                <a:spcPts val="4439"/>
              </a:lnSpc>
            </a:pPr>
            <a:r>
              <a:rPr lang="en-US" sz="3999">
                <a:solidFill>
                  <a:srgbClr val="FFFFFF"/>
                </a:solidFill>
                <a:latin typeface="Alata"/>
              </a:rPr>
              <a:t>+ Diễn viên</a:t>
            </a:r>
          </a:p>
          <a:p>
            <a:pPr algn="l">
              <a:lnSpc>
                <a:spcPts val="4439"/>
              </a:lnSpc>
            </a:pPr>
            <a:r>
              <a:rPr lang="en-US" sz="3999">
                <a:solidFill>
                  <a:srgbClr val="FFFFFF"/>
                </a:solidFill>
                <a:latin typeface="Alata"/>
              </a:rPr>
              <a:t>+...</a:t>
            </a:r>
          </a:p>
        </p:txBody>
      </p:sp>
    </p:spTree>
  </p:cSld>
  <p:clrMapOvr>
    <a:masterClrMapping/>
  </p:clrMapOvr>
  <p:transition spd="slow">
    <p:push dir="l"/>
  </p:transition>
</p:sld>
</file>

<file path=ppt/slides/slide6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43394" y="2033077"/>
            <a:ext cx="7380734" cy="7380734"/>
          </a:xfrm>
          <a:custGeom>
            <a:avLst/>
            <a:gdLst/>
            <a:ahLst/>
            <a:cxnLst/>
            <a:rect r="r" b="b" t="t" l="l"/>
            <a:pathLst>
              <a:path h="7380734" w="7380734">
                <a:moveTo>
                  <a:pt x="0" y="0"/>
                </a:moveTo>
                <a:lnTo>
                  <a:pt x="7380733" y="0"/>
                </a:lnTo>
                <a:lnTo>
                  <a:pt x="7380733" y="7380733"/>
                </a:lnTo>
                <a:lnTo>
                  <a:pt x="0" y="7380733"/>
                </a:lnTo>
                <a:lnTo>
                  <a:pt x="0" y="0"/>
                </a:lnTo>
                <a:close/>
              </a:path>
            </a:pathLst>
          </a:custGeom>
          <a:blipFill>
            <a:blip r:embed="rId2"/>
            <a:stretch>
              <a:fillRect l="0" t="0" r="0" b="0"/>
            </a:stretch>
          </a:blipFill>
        </p:spPr>
      </p:sp>
      <p:sp>
        <p:nvSpPr>
          <p:cNvPr name="Freeform 3" id="3"/>
          <p:cNvSpPr/>
          <p:nvPr/>
        </p:nvSpPr>
        <p:spPr>
          <a:xfrm flipH="false" flipV="false" rot="0">
            <a:off x="10403379" y="2033077"/>
            <a:ext cx="5904587" cy="7380734"/>
          </a:xfrm>
          <a:custGeom>
            <a:avLst/>
            <a:gdLst/>
            <a:ahLst/>
            <a:cxnLst/>
            <a:rect r="r" b="b" t="t" l="l"/>
            <a:pathLst>
              <a:path h="7380734" w="5904587">
                <a:moveTo>
                  <a:pt x="0" y="0"/>
                </a:moveTo>
                <a:lnTo>
                  <a:pt x="5904587" y="0"/>
                </a:lnTo>
                <a:lnTo>
                  <a:pt x="5904587" y="7380733"/>
                </a:lnTo>
                <a:lnTo>
                  <a:pt x="0" y="7380733"/>
                </a:lnTo>
                <a:lnTo>
                  <a:pt x="0" y="0"/>
                </a:lnTo>
                <a:close/>
              </a:path>
            </a:pathLst>
          </a:custGeom>
          <a:blipFill>
            <a:blip r:embed="rId3"/>
            <a:stretch>
              <a:fillRect l="0" t="0" r="0" b="0"/>
            </a:stretch>
          </a:blipFill>
        </p:spPr>
      </p:sp>
      <p:sp>
        <p:nvSpPr>
          <p:cNvPr name="TextBox 4" id="4"/>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6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810560" y="1686397"/>
            <a:ext cx="16666879" cy="8216931"/>
          </a:xfrm>
          <a:custGeom>
            <a:avLst/>
            <a:gdLst/>
            <a:ahLst/>
            <a:cxnLst/>
            <a:rect r="r" b="b" t="t" l="l"/>
            <a:pathLst>
              <a:path h="8216931" w="16666879">
                <a:moveTo>
                  <a:pt x="0" y="0"/>
                </a:moveTo>
                <a:lnTo>
                  <a:pt x="16666880" y="0"/>
                </a:lnTo>
                <a:lnTo>
                  <a:pt x="16666880" y="8216931"/>
                </a:lnTo>
                <a:lnTo>
                  <a:pt x="0" y="8216931"/>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6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34241" y="2390417"/>
            <a:ext cx="17419518" cy="4786297"/>
          </a:xfrm>
          <a:custGeom>
            <a:avLst/>
            <a:gdLst/>
            <a:ahLst/>
            <a:cxnLst/>
            <a:rect r="r" b="b" t="t" l="l"/>
            <a:pathLst>
              <a:path h="4786297" w="17419518">
                <a:moveTo>
                  <a:pt x="0" y="0"/>
                </a:moveTo>
                <a:lnTo>
                  <a:pt x="17419518" y="0"/>
                </a:lnTo>
                <a:lnTo>
                  <a:pt x="17419518" y="4786297"/>
                </a:lnTo>
                <a:lnTo>
                  <a:pt x="0" y="4786297"/>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1909398" y="8157789"/>
            <a:ext cx="13819503" cy="64198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barplot hiển thị Top 10 </a:t>
            </a:r>
            <a:r>
              <a:rPr lang="en-US" sz="4499">
                <a:solidFill>
                  <a:srgbClr val="EC310C"/>
                </a:solidFill>
                <a:latin typeface="Alata"/>
              </a:rPr>
              <a:t>thể loại phim</a:t>
            </a:r>
            <a:r>
              <a:rPr lang="en-US" sz="4499">
                <a:solidFill>
                  <a:srgbClr val="FFFFFF"/>
                </a:solidFill>
                <a:latin typeface="Alata"/>
              </a:rPr>
              <a:t> xuất sắc </a:t>
            </a:r>
          </a:p>
        </p:txBody>
      </p:sp>
    </p:spTree>
  </p:cSld>
  <p:clrMapOvr>
    <a:masterClrMapping/>
  </p:clrMapOvr>
  <p:transition spd="slow">
    <p:push dir="l"/>
  </p:transition>
</p:sld>
</file>

<file path=ppt/slides/slide6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748722" y="1747136"/>
            <a:ext cx="16790556" cy="8202925"/>
          </a:xfrm>
          <a:custGeom>
            <a:avLst/>
            <a:gdLst/>
            <a:ahLst/>
            <a:cxnLst/>
            <a:rect r="r" b="b" t="t" l="l"/>
            <a:pathLst>
              <a:path h="8202925" w="16790556">
                <a:moveTo>
                  <a:pt x="0" y="0"/>
                </a:moveTo>
                <a:lnTo>
                  <a:pt x="16790556" y="0"/>
                </a:lnTo>
                <a:lnTo>
                  <a:pt x="16790556" y="8202925"/>
                </a:lnTo>
                <a:lnTo>
                  <a:pt x="0" y="8202925"/>
                </a:lnTo>
                <a:lnTo>
                  <a:pt x="0" y="0"/>
                </a:lnTo>
                <a:close/>
              </a:path>
            </a:pathLst>
          </a:custGeom>
          <a:blipFill>
            <a:blip r:embed="rId2"/>
            <a:stretch>
              <a:fillRect l="0" t="0" r="0" b="0"/>
            </a:stretch>
          </a:blipFill>
          <a:ln cap="sq">
            <a:noFill/>
            <a:prstDash val="lgDash"/>
            <a:miter/>
          </a:ln>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64.xml><?xml version="1.0" encoding="utf-8"?>
<p:sld xmlns:p="http://schemas.openxmlformats.org/presentationml/2006/main" xmlns:a="http://schemas.openxmlformats.org/drawingml/2006/main">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3" id="3"/>
          <p:cNvSpPr txBox="true"/>
          <p:nvPr/>
        </p:nvSpPr>
        <p:spPr>
          <a:xfrm rot="0">
            <a:off x="653228" y="1785025"/>
            <a:ext cx="16981544" cy="7988173"/>
          </a:xfrm>
          <a:prstGeom prst="rect">
            <a:avLst/>
          </a:prstGeom>
        </p:spPr>
        <p:txBody>
          <a:bodyPr anchor="t" rtlCol="false" tIns="0" lIns="0" bIns="0" rIns="0">
            <a:spAutoFit/>
          </a:bodyPr>
          <a:lstStyle/>
          <a:p>
            <a:pPr algn="l">
              <a:lnSpc>
                <a:spcPts val="4556"/>
              </a:lnSpc>
            </a:pPr>
            <a:r>
              <a:rPr lang="en-US" sz="3400">
                <a:solidFill>
                  <a:srgbClr val="FFFFFF"/>
                </a:solidFill>
                <a:latin typeface="Alata"/>
              </a:rPr>
              <a:t>Phim Drama, hay còn gọi là phim tâm lý xã hội, là một thể loại phim điện ảnh và truyền hình thu hút lượng lớn khán giả trên toàn cầu. Sức hút của phim Drama đến từ 3 yếu tố:</a:t>
            </a:r>
          </a:p>
          <a:p>
            <a:pPr algn="l" marL="734061" indent="-367031" lvl="1">
              <a:lnSpc>
                <a:spcPts val="4556"/>
              </a:lnSpc>
              <a:buFont typeface="Arial"/>
              <a:buChar char="•"/>
            </a:pPr>
            <a:r>
              <a:rPr lang="en-US" sz="3400">
                <a:solidFill>
                  <a:srgbClr val="EC310C"/>
                </a:solidFill>
                <a:latin typeface="Alata"/>
              </a:rPr>
              <a:t>Khám phá những vấn đề thực tế</a:t>
            </a:r>
            <a:r>
              <a:rPr lang="en-US" sz="3400">
                <a:solidFill>
                  <a:srgbClr val="FFFFFF"/>
                </a:solidFill>
                <a:latin typeface="Alata"/>
              </a:rPr>
              <a:t>: Phim Drama thường khai thác những vấn đề xã hội, tình cảm và mâu thuẫn gần gũi với cuộc sống thực. Những câu chuyện được kể trong phim có thể phản ánh những vấn đề mà con người thường gặp phải, giúp họ cảm thấy được thấu hiểu và đồng cảm.</a:t>
            </a:r>
          </a:p>
          <a:p>
            <a:pPr algn="l" marL="734061" indent="-367031" lvl="1">
              <a:lnSpc>
                <a:spcPts val="4556"/>
              </a:lnSpc>
              <a:buFont typeface="Arial"/>
              <a:buChar char="•"/>
            </a:pPr>
            <a:r>
              <a:rPr lang="en-US" sz="3400">
                <a:solidFill>
                  <a:srgbClr val="EC310C"/>
                </a:solidFill>
                <a:latin typeface="Alata"/>
              </a:rPr>
              <a:t>Nhân vật đa chiều</a:t>
            </a:r>
            <a:r>
              <a:rPr lang="en-US" sz="3400">
                <a:solidFill>
                  <a:srgbClr val="FFFFFF"/>
                </a:solidFill>
                <a:latin typeface="Alata"/>
              </a:rPr>
              <a:t>: Phim Drama thường xây dựng những nhân vật phức tạp, có chiều sâu tâm lý và trải qua những đấu tranh nội tâm. Điều này khiến cho khán giả cảm thấy gắn kết với nhân vật và quan tâm đến số phận của họ.</a:t>
            </a:r>
          </a:p>
          <a:p>
            <a:pPr algn="l" marL="734061" indent="-367031" lvl="1">
              <a:lnSpc>
                <a:spcPts val="4556"/>
              </a:lnSpc>
              <a:buFont typeface="Arial"/>
              <a:buChar char="•"/>
            </a:pPr>
            <a:r>
              <a:rPr lang="en-US" sz="3400">
                <a:solidFill>
                  <a:srgbClr val="EC310C"/>
                </a:solidFill>
                <a:latin typeface="Alata"/>
              </a:rPr>
              <a:t>Diễn xuất ấn tượng</a:t>
            </a:r>
            <a:r>
              <a:rPr lang="en-US" sz="3400">
                <a:solidFill>
                  <a:srgbClr val="FFFFFF"/>
                </a:solidFill>
                <a:latin typeface="Alata"/>
              </a:rPr>
              <a:t>: Diễn xuất là yếu tố quan trọng giúp truyền tải cảm xúc và thông điệp của phim Drama đến với khán giả. Các diễn viên trong phim Drama thường phải thể hiện những cung bậc cảm xúc đa dạng và phức tạp, đòi hỏi kỹ năng diễn xuất cao.</a:t>
            </a:r>
          </a:p>
        </p:txBody>
      </p:sp>
    </p:spTree>
  </p:cSld>
  <p:clrMapOvr>
    <a:masterClrMapping/>
  </p:clrMapOvr>
  <p:transition spd="slow">
    <p:push dir="l"/>
  </p:transition>
</p:sld>
</file>

<file path=ppt/slides/slide6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877877" y="1736101"/>
            <a:ext cx="5603279" cy="8058648"/>
          </a:xfrm>
          <a:custGeom>
            <a:avLst/>
            <a:gdLst/>
            <a:ahLst/>
            <a:cxnLst/>
            <a:rect r="r" b="b" t="t" l="l"/>
            <a:pathLst>
              <a:path h="8058648" w="5603279">
                <a:moveTo>
                  <a:pt x="0" y="0"/>
                </a:moveTo>
                <a:lnTo>
                  <a:pt x="5603279" y="0"/>
                </a:lnTo>
                <a:lnTo>
                  <a:pt x="5603279" y="8058649"/>
                </a:lnTo>
                <a:lnTo>
                  <a:pt x="0" y="8058649"/>
                </a:lnTo>
                <a:lnTo>
                  <a:pt x="0" y="0"/>
                </a:lnTo>
                <a:close/>
              </a:path>
            </a:pathLst>
          </a:custGeom>
          <a:blipFill>
            <a:blip r:embed="rId2"/>
            <a:stretch>
              <a:fillRect l="0" t="0" r="0" b="0"/>
            </a:stretch>
          </a:blipFill>
        </p:spPr>
      </p:sp>
      <p:sp>
        <p:nvSpPr>
          <p:cNvPr name="Freeform 3" id="3"/>
          <p:cNvSpPr/>
          <p:nvPr/>
        </p:nvSpPr>
        <p:spPr>
          <a:xfrm flipH="false" flipV="false" rot="0">
            <a:off x="9667220" y="1736101"/>
            <a:ext cx="5476751" cy="8058648"/>
          </a:xfrm>
          <a:custGeom>
            <a:avLst/>
            <a:gdLst/>
            <a:ahLst/>
            <a:cxnLst/>
            <a:rect r="r" b="b" t="t" l="l"/>
            <a:pathLst>
              <a:path h="8058648" w="5476751">
                <a:moveTo>
                  <a:pt x="0" y="0"/>
                </a:moveTo>
                <a:lnTo>
                  <a:pt x="5476752" y="0"/>
                </a:lnTo>
                <a:lnTo>
                  <a:pt x="5476752" y="8058649"/>
                </a:lnTo>
                <a:lnTo>
                  <a:pt x="0" y="8058649"/>
                </a:lnTo>
                <a:lnTo>
                  <a:pt x="0" y="0"/>
                </a:lnTo>
                <a:close/>
              </a:path>
            </a:pathLst>
          </a:custGeom>
          <a:blipFill>
            <a:blip r:embed="rId3"/>
            <a:stretch>
              <a:fillRect l="0" t="0" r="0" b="0"/>
            </a:stretch>
          </a:blipFill>
        </p:spPr>
      </p:sp>
      <p:sp>
        <p:nvSpPr>
          <p:cNvPr name="TextBox 4" id="4"/>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6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51099" y="1604333"/>
            <a:ext cx="16385802" cy="8300860"/>
          </a:xfrm>
          <a:custGeom>
            <a:avLst/>
            <a:gdLst/>
            <a:ahLst/>
            <a:cxnLst/>
            <a:rect r="r" b="b" t="t" l="l"/>
            <a:pathLst>
              <a:path h="8300860" w="16385802">
                <a:moveTo>
                  <a:pt x="0" y="0"/>
                </a:moveTo>
                <a:lnTo>
                  <a:pt x="16385802" y="0"/>
                </a:lnTo>
                <a:lnTo>
                  <a:pt x="16385802" y="8300860"/>
                </a:lnTo>
                <a:lnTo>
                  <a:pt x="0" y="8300860"/>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6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4429" y="2694027"/>
            <a:ext cx="17959141" cy="4556330"/>
          </a:xfrm>
          <a:custGeom>
            <a:avLst/>
            <a:gdLst/>
            <a:ahLst/>
            <a:cxnLst/>
            <a:rect r="r" b="b" t="t" l="l"/>
            <a:pathLst>
              <a:path h="4556330" w="17959141">
                <a:moveTo>
                  <a:pt x="0" y="0"/>
                </a:moveTo>
                <a:lnTo>
                  <a:pt x="17959142" y="0"/>
                </a:lnTo>
                <a:lnTo>
                  <a:pt x="17959142" y="4556329"/>
                </a:lnTo>
                <a:lnTo>
                  <a:pt x="0" y="4556329"/>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1909398" y="8157789"/>
            <a:ext cx="13819503" cy="64198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barplot hiển thị Top 10 </a:t>
            </a:r>
            <a:r>
              <a:rPr lang="en-US" sz="4499">
                <a:solidFill>
                  <a:srgbClr val="EC310C"/>
                </a:solidFill>
                <a:latin typeface="Alata"/>
              </a:rPr>
              <a:t>diễn viên </a:t>
            </a:r>
            <a:r>
              <a:rPr lang="en-US" sz="4499">
                <a:solidFill>
                  <a:srgbClr val="FFFFFF"/>
                </a:solidFill>
                <a:latin typeface="Alata"/>
              </a:rPr>
              <a:t>xuất sắc </a:t>
            </a:r>
          </a:p>
        </p:txBody>
      </p:sp>
    </p:spTree>
  </p:cSld>
  <p:clrMapOvr>
    <a:masterClrMapping/>
  </p:clrMapOvr>
  <p:transition spd="slow">
    <p:push dir="l"/>
  </p:transition>
</p:sld>
</file>

<file path=ppt/slides/slide6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842990" y="1605588"/>
            <a:ext cx="16602019" cy="8448147"/>
          </a:xfrm>
          <a:custGeom>
            <a:avLst/>
            <a:gdLst/>
            <a:ahLst/>
            <a:cxnLst/>
            <a:rect r="r" b="b" t="t" l="l"/>
            <a:pathLst>
              <a:path h="8448147" w="16602019">
                <a:moveTo>
                  <a:pt x="0" y="0"/>
                </a:moveTo>
                <a:lnTo>
                  <a:pt x="16602020" y="0"/>
                </a:lnTo>
                <a:lnTo>
                  <a:pt x="16602020" y="8448147"/>
                </a:lnTo>
                <a:lnTo>
                  <a:pt x="0" y="8448147"/>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6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48133" y="2039097"/>
            <a:ext cx="5708986" cy="6830292"/>
          </a:xfrm>
          <a:custGeom>
            <a:avLst/>
            <a:gdLst/>
            <a:ahLst/>
            <a:cxnLst/>
            <a:rect r="r" b="b" t="t" l="l"/>
            <a:pathLst>
              <a:path h="6830292" w="5708986">
                <a:moveTo>
                  <a:pt x="0" y="0"/>
                </a:moveTo>
                <a:lnTo>
                  <a:pt x="5708986" y="0"/>
                </a:lnTo>
                <a:lnTo>
                  <a:pt x="5708986" y="6830292"/>
                </a:lnTo>
                <a:lnTo>
                  <a:pt x="0" y="6830292"/>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513691" y="9286875"/>
            <a:ext cx="4177871" cy="579120"/>
          </a:xfrm>
          <a:prstGeom prst="rect">
            <a:avLst/>
          </a:prstGeom>
        </p:spPr>
        <p:txBody>
          <a:bodyPr anchor="t" rtlCol="false" tIns="0" lIns="0" bIns="0" rIns="0">
            <a:spAutoFit/>
          </a:bodyPr>
          <a:lstStyle/>
          <a:p>
            <a:pPr algn="l">
              <a:lnSpc>
                <a:spcPts val="4439"/>
              </a:lnSpc>
            </a:pPr>
            <a:r>
              <a:rPr lang="en-US" sz="3999">
                <a:solidFill>
                  <a:srgbClr val="FFFFFF"/>
                </a:solidFill>
                <a:latin typeface="Alata"/>
              </a:rPr>
              <a:t>Robert Downey Jr.</a:t>
            </a:r>
          </a:p>
        </p:txBody>
      </p:sp>
      <p:sp>
        <p:nvSpPr>
          <p:cNvPr name="TextBox 5" id="5"/>
          <p:cNvSpPr txBox="true"/>
          <p:nvPr/>
        </p:nvSpPr>
        <p:spPr>
          <a:xfrm rot="0">
            <a:off x="8587820" y="2210779"/>
            <a:ext cx="7635552" cy="6658610"/>
          </a:xfrm>
          <a:prstGeom prst="rect">
            <a:avLst/>
          </a:prstGeom>
        </p:spPr>
        <p:txBody>
          <a:bodyPr anchor="t" rtlCol="false" tIns="0" lIns="0" bIns="0" rIns="0">
            <a:spAutoFit/>
          </a:bodyPr>
          <a:lstStyle/>
          <a:p>
            <a:pPr algn="l">
              <a:lnSpc>
                <a:spcPts val="5319"/>
              </a:lnSpc>
            </a:pPr>
            <a:r>
              <a:rPr lang="en-US" sz="3999">
                <a:solidFill>
                  <a:srgbClr val="FFFFFF"/>
                </a:solidFill>
                <a:latin typeface="Alata"/>
              </a:rPr>
              <a:t>Robert Downey Jr. được xem là một trong những diễn viên tài năng và thành công nhất Hollywood. Anh ghi dấu ấn với khán giả bởi khả năng diễn xuất đa dạng, biến hóa trong nhiều dạng vai khác nhau. Vai diễn </a:t>
            </a:r>
            <a:r>
              <a:rPr lang="en-US" sz="3999">
                <a:solidFill>
                  <a:srgbClr val="EC310C"/>
                </a:solidFill>
                <a:latin typeface="Alata"/>
              </a:rPr>
              <a:t>Iron Man</a:t>
            </a:r>
            <a:r>
              <a:rPr lang="en-US" sz="3999">
                <a:solidFill>
                  <a:srgbClr val="FFFFFF"/>
                </a:solidFill>
                <a:latin typeface="Alata"/>
              </a:rPr>
              <a:t> đã đưa tên tuổi anh lên tầm cao mới và trở thành một biểu tượng văn hóa đại chúng.</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23098" y="1910920"/>
            <a:ext cx="13841804" cy="5947107"/>
          </a:xfrm>
          <a:custGeom>
            <a:avLst/>
            <a:gdLst/>
            <a:ahLst/>
            <a:cxnLst/>
            <a:rect r="r" b="b" t="t" l="l"/>
            <a:pathLst>
              <a:path h="5947107" w="13841804">
                <a:moveTo>
                  <a:pt x="0" y="0"/>
                </a:moveTo>
                <a:lnTo>
                  <a:pt x="13841804" y="0"/>
                </a:lnTo>
                <a:lnTo>
                  <a:pt x="13841804" y="5947107"/>
                </a:lnTo>
                <a:lnTo>
                  <a:pt x="0" y="5947107"/>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2) KHÁI QUÁT VỀ DATASET</a:t>
            </a:r>
          </a:p>
        </p:txBody>
      </p:sp>
      <p:sp>
        <p:nvSpPr>
          <p:cNvPr name="TextBox 4" id="4"/>
          <p:cNvSpPr txBox="true"/>
          <p:nvPr/>
        </p:nvSpPr>
        <p:spPr>
          <a:xfrm rot="0">
            <a:off x="320296" y="8353327"/>
            <a:ext cx="17647409" cy="497205"/>
          </a:xfrm>
          <a:prstGeom prst="rect">
            <a:avLst/>
          </a:prstGeom>
        </p:spPr>
        <p:txBody>
          <a:bodyPr anchor="t" rtlCol="false" tIns="0" lIns="0" bIns="0" rIns="0">
            <a:spAutoFit/>
          </a:bodyPr>
          <a:lstStyle/>
          <a:p>
            <a:pPr algn="l">
              <a:lnSpc>
                <a:spcPts val="3885"/>
              </a:lnSpc>
            </a:pPr>
            <a:r>
              <a:rPr lang="en-US" sz="3500">
                <a:solidFill>
                  <a:srgbClr val="FFFFFF"/>
                </a:solidFill>
                <a:latin typeface="Alata"/>
              </a:rPr>
              <a:t>Nguồn dataset: https://www.kaggle.com/code/asifbhuiya/rotten-tomatoes-bongobd</a:t>
            </a:r>
          </a:p>
        </p:txBody>
      </p:sp>
      <p:sp>
        <p:nvSpPr>
          <p:cNvPr name="TextBox 5" id="5"/>
          <p:cNvSpPr txBox="true"/>
          <p:nvPr/>
        </p:nvSpPr>
        <p:spPr>
          <a:xfrm rot="0">
            <a:off x="2564299" y="9034740"/>
            <a:ext cx="12150860" cy="982980"/>
          </a:xfrm>
          <a:prstGeom prst="rect">
            <a:avLst/>
          </a:prstGeom>
        </p:spPr>
        <p:txBody>
          <a:bodyPr anchor="t" rtlCol="false" tIns="0" lIns="0" bIns="0" rIns="0">
            <a:spAutoFit/>
          </a:bodyPr>
          <a:lstStyle/>
          <a:p>
            <a:pPr algn="l">
              <a:lnSpc>
                <a:spcPts val="3885"/>
              </a:lnSpc>
            </a:pPr>
            <a:r>
              <a:rPr lang="en-US" sz="3500">
                <a:solidFill>
                  <a:srgbClr val="FFFFFF"/>
                </a:solidFill>
                <a:latin typeface="Alata"/>
              </a:rPr>
              <a:t>Data has been scraped from the publicly available website https://www.rottentomatoes.com</a:t>
            </a:r>
            <a:r>
              <a:rPr lang="en-US" sz="3500">
                <a:solidFill>
                  <a:srgbClr val="FFFFFF"/>
                </a:solidFill>
                <a:latin typeface="Alata"/>
              </a:rPr>
              <a:t> as of 2020-10-31.</a:t>
            </a:r>
          </a:p>
        </p:txBody>
      </p:sp>
    </p:spTree>
  </p:cSld>
  <p:clrMapOvr>
    <a:masterClrMapping/>
  </p:clrMapOvr>
  <p:transition spd="slow">
    <p:push dir="l"/>
  </p:transition>
</p:sld>
</file>

<file path=ppt/slides/slide7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813680"/>
            <a:ext cx="9632505" cy="6020316"/>
          </a:xfrm>
          <a:custGeom>
            <a:avLst/>
            <a:gdLst/>
            <a:ahLst/>
            <a:cxnLst/>
            <a:rect r="r" b="b" t="t" l="l"/>
            <a:pathLst>
              <a:path h="6020316" w="9632505">
                <a:moveTo>
                  <a:pt x="0" y="0"/>
                </a:moveTo>
                <a:lnTo>
                  <a:pt x="9632505" y="0"/>
                </a:lnTo>
                <a:lnTo>
                  <a:pt x="9632505" y="6020316"/>
                </a:lnTo>
                <a:lnTo>
                  <a:pt x="0" y="6020316"/>
                </a:lnTo>
                <a:lnTo>
                  <a:pt x="0" y="0"/>
                </a:lnTo>
                <a:close/>
              </a:path>
            </a:pathLst>
          </a:custGeom>
          <a:blipFill>
            <a:blip r:embed="rId2"/>
            <a:stretch>
              <a:fillRect l="0" t="0" r="0" b="0"/>
            </a:stretch>
          </a:blipFill>
        </p:spPr>
      </p:sp>
      <p:sp>
        <p:nvSpPr>
          <p:cNvPr name="Freeform 3" id="3"/>
          <p:cNvSpPr/>
          <p:nvPr/>
        </p:nvSpPr>
        <p:spPr>
          <a:xfrm flipH="false" flipV="false" rot="0">
            <a:off x="12405596" y="2813680"/>
            <a:ext cx="4061900" cy="6020316"/>
          </a:xfrm>
          <a:custGeom>
            <a:avLst/>
            <a:gdLst/>
            <a:ahLst/>
            <a:cxnLst/>
            <a:rect r="r" b="b" t="t" l="l"/>
            <a:pathLst>
              <a:path h="6020316" w="4061900">
                <a:moveTo>
                  <a:pt x="0" y="0"/>
                </a:moveTo>
                <a:lnTo>
                  <a:pt x="4061900" y="0"/>
                </a:lnTo>
                <a:lnTo>
                  <a:pt x="4061900" y="6020316"/>
                </a:lnTo>
                <a:lnTo>
                  <a:pt x="0" y="6020316"/>
                </a:lnTo>
                <a:lnTo>
                  <a:pt x="0" y="0"/>
                </a:lnTo>
                <a:close/>
              </a:path>
            </a:pathLst>
          </a:custGeom>
          <a:blipFill>
            <a:blip r:embed="rId3"/>
            <a:stretch>
              <a:fillRect l="0" t="0" r="0" b="0"/>
            </a:stretch>
          </a:blipFill>
        </p:spPr>
      </p:sp>
      <p:sp>
        <p:nvSpPr>
          <p:cNvPr name="TextBox 4" id="4"/>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7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825802" y="1730255"/>
            <a:ext cx="16636395" cy="8167969"/>
          </a:xfrm>
          <a:custGeom>
            <a:avLst/>
            <a:gdLst/>
            <a:ahLst/>
            <a:cxnLst/>
            <a:rect r="r" b="b" t="t" l="l"/>
            <a:pathLst>
              <a:path h="8167969" w="16636395">
                <a:moveTo>
                  <a:pt x="0" y="0"/>
                </a:moveTo>
                <a:lnTo>
                  <a:pt x="16636396" y="0"/>
                </a:lnTo>
                <a:lnTo>
                  <a:pt x="16636396" y="8167970"/>
                </a:lnTo>
                <a:lnTo>
                  <a:pt x="0" y="8167970"/>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7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37659" y="2510823"/>
            <a:ext cx="17612683" cy="4907098"/>
          </a:xfrm>
          <a:custGeom>
            <a:avLst/>
            <a:gdLst/>
            <a:ahLst/>
            <a:cxnLst/>
            <a:rect r="r" b="b" t="t" l="l"/>
            <a:pathLst>
              <a:path h="4907098" w="17612683">
                <a:moveTo>
                  <a:pt x="0" y="0"/>
                </a:moveTo>
                <a:lnTo>
                  <a:pt x="17612682" y="0"/>
                </a:lnTo>
                <a:lnTo>
                  <a:pt x="17612682" y="4907098"/>
                </a:lnTo>
                <a:lnTo>
                  <a:pt x="0" y="4907098"/>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1909398" y="8157789"/>
            <a:ext cx="13819503" cy="64198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Biểu đồ barplot hiển thị Top 10 </a:t>
            </a:r>
            <a:r>
              <a:rPr lang="en-US" sz="4499">
                <a:solidFill>
                  <a:srgbClr val="EC310C"/>
                </a:solidFill>
                <a:latin typeface="Alata"/>
              </a:rPr>
              <a:t>đạo diễn</a:t>
            </a:r>
            <a:r>
              <a:rPr lang="en-US" sz="4499">
                <a:solidFill>
                  <a:srgbClr val="FFFFFF"/>
                </a:solidFill>
                <a:latin typeface="Alata"/>
              </a:rPr>
              <a:t> xuất sắc </a:t>
            </a:r>
          </a:p>
        </p:txBody>
      </p:sp>
    </p:spTree>
  </p:cSld>
  <p:clrMapOvr>
    <a:masterClrMapping/>
  </p:clrMapOvr>
  <p:transition spd="slow">
    <p:push dir="l"/>
  </p:transition>
</p:sld>
</file>

<file path=ppt/slides/slide7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7247" y="1697544"/>
            <a:ext cx="16453507" cy="8330273"/>
          </a:xfrm>
          <a:custGeom>
            <a:avLst/>
            <a:gdLst/>
            <a:ahLst/>
            <a:cxnLst/>
            <a:rect r="r" b="b" t="t" l="l"/>
            <a:pathLst>
              <a:path h="8330273" w="16453507">
                <a:moveTo>
                  <a:pt x="0" y="0"/>
                </a:moveTo>
                <a:lnTo>
                  <a:pt x="16453506" y="0"/>
                </a:lnTo>
                <a:lnTo>
                  <a:pt x="16453506" y="8330272"/>
                </a:lnTo>
                <a:lnTo>
                  <a:pt x="0" y="8330272"/>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7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69552" y="2267929"/>
            <a:ext cx="5466148" cy="6897518"/>
          </a:xfrm>
          <a:custGeom>
            <a:avLst/>
            <a:gdLst/>
            <a:ahLst/>
            <a:cxnLst/>
            <a:rect r="r" b="b" t="t" l="l"/>
            <a:pathLst>
              <a:path h="6897518" w="5466148">
                <a:moveTo>
                  <a:pt x="0" y="0"/>
                </a:moveTo>
                <a:lnTo>
                  <a:pt x="5466148" y="0"/>
                </a:lnTo>
                <a:lnTo>
                  <a:pt x="5466148" y="6897518"/>
                </a:lnTo>
                <a:lnTo>
                  <a:pt x="0" y="6897518"/>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3109813" y="9286875"/>
            <a:ext cx="2985626" cy="579120"/>
          </a:xfrm>
          <a:prstGeom prst="rect">
            <a:avLst/>
          </a:prstGeom>
        </p:spPr>
        <p:txBody>
          <a:bodyPr anchor="t" rtlCol="false" tIns="0" lIns="0" bIns="0" rIns="0">
            <a:spAutoFit/>
          </a:bodyPr>
          <a:lstStyle/>
          <a:p>
            <a:pPr algn="l">
              <a:lnSpc>
                <a:spcPts val="4439"/>
              </a:lnSpc>
            </a:pPr>
            <a:r>
              <a:rPr lang="en-US" sz="3999">
                <a:solidFill>
                  <a:srgbClr val="FFFFFF"/>
                </a:solidFill>
                <a:latin typeface="Alata"/>
              </a:rPr>
              <a:t>Alex Gibney</a:t>
            </a:r>
          </a:p>
        </p:txBody>
      </p:sp>
      <p:sp>
        <p:nvSpPr>
          <p:cNvPr name="TextBox 5" id="5"/>
          <p:cNvSpPr txBox="true"/>
          <p:nvPr/>
        </p:nvSpPr>
        <p:spPr>
          <a:xfrm rot="0">
            <a:off x="7836187" y="2210779"/>
            <a:ext cx="9423113" cy="7191375"/>
          </a:xfrm>
          <a:prstGeom prst="rect">
            <a:avLst/>
          </a:prstGeom>
        </p:spPr>
        <p:txBody>
          <a:bodyPr anchor="t" rtlCol="false" tIns="0" lIns="0" bIns="0" rIns="0">
            <a:spAutoFit/>
          </a:bodyPr>
          <a:lstStyle/>
          <a:p>
            <a:pPr algn="l" marL="755652" indent="-377826" lvl="1">
              <a:lnSpc>
                <a:spcPts val="4725"/>
              </a:lnSpc>
              <a:buFont typeface="Arial"/>
              <a:buChar char="•"/>
            </a:pPr>
            <a:r>
              <a:rPr lang="en-US" sz="3500">
                <a:solidFill>
                  <a:srgbClr val="FFFFFF"/>
                </a:solidFill>
                <a:latin typeface="Alata"/>
              </a:rPr>
              <a:t>Alex Gibney được biết đến là một đạo diễn phim tài liệu người Mỹ nổi tiếng với những tác phẩm điều tra và phơi bày các vấn đề nhức nhối trong xã hội. Các bộ phim của ông thường đề cập đến các chủ đề như tham nhũng, chính trị, kinh tế, và tôn giáo.</a:t>
            </a:r>
          </a:p>
          <a:p>
            <a:pPr algn="l" marL="755652" indent="-377826" lvl="1">
              <a:lnSpc>
                <a:spcPts val="4725"/>
              </a:lnSpc>
              <a:buFont typeface="Arial"/>
              <a:buChar char="•"/>
            </a:pPr>
            <a:r>
              <a:rPr lang="en-US" sz="3500">
                <a:solidFill>
                  <a:srgbClr val="FFFFFF"/>
                </a:solidFill>
                <a:latin typeface="Alata"/>
              </a:rPr>
              <a:t>Gibney được đánh giá cao bởi phong cách làm phim táo bạo và không ngại đụng chạm đến những chủ đề nhạy cảm. Ông thường sử dụng các cuộc phỏng vấn, tài liệu lưu trữ và phim tái hiện để kể những câu chuyện hấp dẫn và đầy thuyết phục.</a:t>
            </a:r>
          </a:p>
        </p:txBody>
      </p:sp>
    </p:spTree>
  </p:cSld>
  <p:clrMapOvr>
    <a:masterClrMapping/>
  </p:clrMapOvr>
  <p:transition spd="slow">
    <p:push dir="l"/>
  </p:transition>
</p:sld>
</file>

<file path=ppt/slides/slide7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43005" y="1803513"/>
            <a:ext cx="11201990" cy="6301119"/>
          </a:xfrm>
          <a:custGeom>
            <a:avLst/>
            <a:gdLst/>
            <a:ahLst/>
            <a:cxnLst/>
            <a:rect r="r" b="b" t="t" l="l"/>
            <a:pathLst>
              <a:path h="6301119" w="11201990">
                <a:moveTo>
                  <a:pt x="0" y="0"/>
                </a:moveTo>
                <a:lnTo>
                  <a:pt x="11201990" y="0"/>
                </a:lnTo>
                <a:lnTo>
                  <a:pt x="11201990" y="6301120"/>
                </a:lnTo>
                <a:lnTo>
                  <a:pt x="0" y="6301120"/>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510677" y="8983599"/>
            <a:ext cx="17266646" cy="568452"/>
          </a:xfrm>
          <a:prstGeom prst="rect">
            <a:avLst/>
          </a:prstGeom>
        </p:spPr>
        <p:txBody>
          <a:bodyPr anchor="t" rtlCol="false" tIns="0" lIns="0" bIns="0" rIns="0">
            <a:spAutoFit/>
          </a:bodyPr>
          <a:lstStyle/>
          <a:p>
            <a:pPr algn="l">
              <a:lnSpc>
                <a:spcPts val="4329"/>
              </a:lnSpc>
            </a:pPr>
            <a:r>
              <a:rPr lang="en-US" sz="3900">
                <a:solidFill>
                  <a:srgbClr val="FFFFFF"/>
                </a:solidFill>
                <a:latin typeface="Alata"/>
              </a:rPr>
              <a:t>Taxi to the dark side - Đoạt giải Oscar cho phim tài liệu hay nhất năm 2007 </a:t>
            </a:r>
          </a:p>
        </p:txBody>
      </p:sp>
    </p:spTree>
  </p:cSld>
  <p:clrMapOvr>
    <a:masterClrMapping/>
  </p:clrMapOvr>
  <p:transition spd="slow">
    <p:push dir="l"/>
  </p:transition>
</p:sld>
</file>

<file path=ppt/slides/slide7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21157" y="3092877"/>
            <a:ext cx="17445686" cy="3379351"/>
          </a:xfrm>
          <a:custGeom>
            <a:avLst/>
            <a:gdLst/>
            <a:ahLst/>
            <a:cxnLst/>
            <a:rect r="r" b="b" t="t" l="l"/>
            <a:pathLst>
              <a:path h="3379351" w="17445686">
                <a:moveTo>
                  <a:pt x="0" y="0"/>
                </a:moveTo>
                <a:lnTo>
                  <a:pt x="17445686" y="0"/>
                </a:lnTo>
                <a:lnTo>
                  <a:pt x="17445686" y="3379351"/>
                </a:lnTo>
                <a:lnTo>
                  <a:pt x="0" y="3379351"/>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2234248" y="7432075"/>
            <a:ext cx="13819503" cy="641985"/>
          </a:xfrm>
          <a:prstGeom prst="rect">
            <a:avLst/>
          </a:prstGeom>
        </p:spPr>
        <p:txBody>
          <a:bodyPr anchor="t" rtlCol="false" tIns="0" lIns="0" bIns="0" rIns="0">
            <a:spAutoFit/>
          </a:bodyPr>
          <a:lstStyle/>
          <a:p>
            <a:pPr algn="l">
              <a:lnSpc>
                <a:spcPts val="4994"/>
              </a:lnSpc>
            </a:pPr>
            <a:r>
              <a:rPr lang="en-US" sz="4499">
                <a:solidFill>
                  <a:srgbClr val="FFFFFF"/>
                </a:solidFill>
                <a:latin typeface="Alata"/>
              </a:rPr>
              <a:t>Các nhà phê bình </a:t>
            </a:r>
            <a:r>
              <a:rPr lang="en-US" sz="4499">
                <a:solidFill>
                  <a:srgbClr val="EC310C"/>
                </a:solidFill>
                <a:latin typeface="Alata"/>
              </a:rPr>
              <a:t>nhận định</a:t>
            </a:r>
            <a:r>
              <a:rPr lang="en-US" sz="4499">
                <a:solidFill>
                  <a:srgbClr val="FFFFFF"/>
                </a:solidFill>
                <a:latin typeface="Alata"/>
              </a:rPr>
              <a:t> gì qua các bộ phim?</a:t>
            </a:r>
          </a:p>
        </p:txBody>
      </p:sp>
    </p:spTree>
  </p:cSld>
  <p:clrMapOvr>
    <a:masterClrMapping/>
  </p:clrMapOvr>
  <p:transition spd="slow">
    <p:push dir="l"/>
  </p:transition>
</p:sld>
</file>

<file path=ppt/slides/slide7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0601" y="1682370"/>
            <a:ext cx="15266798" cy="8137707"/>
          </a:xfrm>
          <a:custGeom>
            <a:avLst/>
            <a:gdLst/>
            <a:ahLst/>
            <a:cxnLst/>
            <a:rect r="r" b="b" t="t" l="l"/>
            <a:pathLst>
              <a:path h="8137707" w="15266798">
                <a:moveTo>
                  <a:pt x="0" y="0"/>
                </a:moveTo>
                <a:lnTo>
                  <a:pt x="15266798" y="0"/>
                </a:lnTo>
                <a:lnTo>
                  <a:pt x="15266798" y="8137707"/>
                </a:lnTo>
                <a:lnTo>
                  <a:pt x="0" y="8137707"/>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Tree>
  </p:cSld>
  <p:clrMapOvr>
    <a:masterClrMapping/>
  </p:clrMapOvr>
  <p:transition spd="slow">
    <p:push dir="l"/>
  </p:transition>
</p:sld>
</file>

<file path=ppt/slides/slide7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497" y="0"/>
            <a:ext cx="3893803" cy="2075526"/>
          </a:xfrm>
          <a:custGeom>
            <a:avLst/>
            <a:gdLst/>
            <a:ahLst/>
            <a:cxnLst/>
            <a:rect r="r" b="b" t="t" l="l"/>
            <a:pathLst>
              <a:path h="2075526" w="3893803">
                <a:moveTo>
                  <a:pt x="0" y="0"/>
                </a:moveTo>
                <a:lnTo>
                  <a:pt x="3893803" y="0"/>
                </a:lnTo>
                <a:lnTo>
                  <a:pt x="3893803" y="2075526"/>
                </a:lnTo>
                <a:lnTo>
                  <a:pt x="0" y="2075526"/>
                </a:lnTo>
                <a:lnTo>
                  <a:pt x="0" y="0"/>
                </a:lnTo>
                <a:close/>
              </a:path>
            </a:pathLst>
          </a:custGeom>
          <a:blipFill>
            <a:blip r:embed="rId2"/>
            <a:stretch>
              <a:fillRect l="0" t="0" r="0" b="0"/>
            </a:stretch>
          </a:blipFill>
        </p:spPr>
      </p:sp>
      <p:sp>
        <p:nvSpPr>
          <p:cNvPr name="TextBox 3" id="3"/>
          <p:cNvSpPr txBox="true"/>
          <p:nvPr/>
        </p:nvSpPr>
        <p:spPr>
          <a:xfrm rot="0">
            <a:off x="607725" y="441482"/>
            <a:ext cx="11797871"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5) TRỰC QUAN HÓA DỮ LIỆU</a:t>
            </a:r>
          </a:p>
        </p:txBody>
      </p:sp>
      <p:sp>
        <p:nvSpPr>
          <p:cNvPr name="TextBox 4" id="4"/>
          <p:cNvSpPr txBox="true"/>
          <p:nvPr/>
        </p:nvSpPr>
        <p:spPr>
          <a:xfrm rot="0">
            <a:off x="44491" y="4389120"/>
            <a:ext cx="17214809" cy="4869180"/>
          </a:xfrm>
          <a:prstGeom prst="rect">
            <a:avLst/>
          </a:prstGeom>
        </p:spPr>
        <p:txBody>
          <a:bodyPr anchor="t" rtlCol="false" tIns="0" lIns="0" bIns="0" rIns="0">
            <a:spAutoFit/>
          </a:bodyPr>
          <a:lstStyle/>
          <a:p>
            <a:pPr algn="l" marL="755655" indent="-377828" lvl="1">
              <a:lnSpc>
                <a:spcPts val="3885"/>
              </a:lnSpc>
              <a:buFont typeface="Arial"/>
              <a:buChar char="•"/>
            </a:pPr>
            <a:r>
              <a:rPr lang="en-US" sz="3500">
                <a:solidFill>
                  <a:srgbClr val="FFFFFF"/>
                </a:solidFill>
                <a:latin typeface="Alata"/>
              </a:rPr>
              <a:t>Wordcloud nhấn mạnh cách các nhà phê bình phân tích các yếu tố cốt lõi của điện ảnh như cốt truyện, dàn dựng, phong cách hình ảnh, diễn xuất và liệu bộ phim có truyền tải được một trải nghiệm tác phẩm tốt, đầu tư công phu cho khán giả hay không. Các từ như "fail" (thất bại), "lack" (thiếu), và "predictable" (dễ đoán) cho thấy các nhà phê bình cũng chỉ ra những khiếm khuyết hoặc hạn chế của các bộ phim.</a:t>
            </a:r>
          </a:p>
          <a:p>
            <a:pPr algn="l" marL="755655" indent="-377828" lvl="1">
              <a:lnSpc>
                <a:spcPts val="3885"/>
              </a:lnSpc>
              <a:spcBef>
                <a:spcPct val="0"/>
              </a:spcBef>
              <a:buFont typeface="Arial"/>
              <a:buChar char="•"/>
            </a:pPr>
            <a:r>
              <a:rPr lang="en-US" sz="3500">
                <a:solidFill>
                  <a:srgbClr val="FFFFFF"/>
                </a:solidFill>
                <a:latin typeface="Alata"/>
              </a:rPr>
              <a:t>Sự hiện diện của "performance" nhấn mạnh tầm quan trọng của diễn xuất trong việc đánh giá một bộ phim. Các nhà phê bình sẽ xem xét kỹ lưỡng diễn xuất của từng diễn viên và cách họ thể hiện nhân vật của mình, từ đó đưa ra nhận xét và đánh giá về mức độ thành công hay thiếu sót trong diễn xuất.</a:t>
            </a:r>
          </a:p>
        </p:txBody>
      </p:sp>
      <p:sp>
        <p:nvSpPr>
          <p:cNvPr name="TextBox 5" id="5"/>
          <p:cNvSpPr txBox="true"/>
          <p:nvPr/>
        </p:nvSpPr>
        <p:spPr>
          <a:xfrm rot="0">
            <a:off x="0" y="2497945"/>
            <a:ext cx="18288000" cy="1468755"/>
          </a:xfrm>
          <a:prstGeom prst="rect">
            <a:avLst/>
          </a:prstGeom>
        </p:spPr>
        <p:txBody>
          <a:bodyPr anchor="t" rtlCol="false" tIns="0" lIns="0" bIns="0" rIns="0">
            <a:spAutoFit/>
          </a:bodyPr>
          <a:lstStyle/>
          <a:p>
            <a:pPr algn="ctr">
              <a:lnSpc>
                <a:spcPts val="3885"/>
              </a:lnSpc>
              <a:spcBef>
                <a:spcPct val="0"/>
              </a:spcBef>
            </a:pPr>
            <a:r>
              <a:rPr lang="en-US" sz="3500">
                <a:solidFill>
                  <a:srgbClr val="FFFFFF"/>
                </a:solidFill>
                <a:latin typeface="Alata"/>
              </a:rPr>
              <a:t>Wordcloud </a:t>
            </a:r>
            <a:r>
              <a:rPr lang="en-US" sz="3500">
                <a:solidFill>
                  <a:srgbClr val="FFFFFF"/>
                </a:solidFill>
                <a:latin typeface="Alata"/>
              </a:rPr>
              <a:t>cung cấp một cái nhìn tổng quan thú vị về ngôn ngữ và tiêu chí thường được các nhà phê bình sử dụng để đánh giá các giá trị nghệ thuật, giá trị giải trí và chất lượng của các bộ phim </a:t>
            </a:r>
          </a:p>
        </p:txBody>
      </p:sp>
    </p:spTree>
  </p:cSld>
  <p:clrMapOvr>
    <a:masterClrMapping/>
  </p:clrMapOvr>
  <p:transition spd="slow">
    <p:push dir="l"/>
  </p:transition>
</p:sld>
</file>

<file path=ppt/slides/slide79.xml><?xml version="1.0" encoding="utf-8"?>
<p:sld xmlns:p="http://schemas.openxmlformats.org/presentationml/2006/main" xmlns:a="http://schemas.openxmlformats.org/drawingml/2006/main">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6446327" y="337808"/>
            <a:ext cx="441113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TỔNG KẾT</a:t>
            </a:r>
          </a:p>
        </p:txBody>
      </p:sp>
      <p:sp>
        <p:nvSpPr>
          <p:cNvPr name="TextBox 3" id="3"/>
          <p:cNvSpPr txBox="true"/>
          <p:nvPr/>
        </p:nvSpPr>
        <p:spPr>
          <a:xfrm rot="0">
            <a:off x="358840" y="1979578"/>
            <a:ext cx="17570320" cy="982980"/>
          </a:xfrm>
          <a:prstGeom prst="rect">
            <a:avLst/>
          </a:prstGeom>
        </p:spPr>
        <p:txBody>
          <a:bodyPr anchor="t" rtlCol="false" tIns="0" lIns="0" bIns="0" rIns="0">
            <a:spAutoFit/>
          </a:bodyPr>
          <a:lstStyle/>
          <a:p>
            <a:pPr algn="l">
              <a:lnSpc>
                <a:spcPts val="3885"/>
              </a:lnSpc>
              <a:spcBef>
                <a:spcPct val="0"/>
              </a:spcBef>
            </a:pPr>
            <a:r>
              <a:rPr lang="en-US" sz="3500">
                <a:solidFill>
                  <a:srgbClr val="FFFFFF"/>
                </a:solidFill>
                <a:latin typeface="Alata"/>
              </a:rPr>
              <a:t>1) Số lượng phim có xu hướng tăng theo hằng năm(Sự phát triển của công nghệ, sự đa dạng hóa thị hiếu khán giả, toàn cầu hóa, sự phổ biến của các nền tảng chia sẻ video)  </a:t>
            </a:r>
          </a:p>
        </p:txBody>
      </p:sp>
      <p:sp>
        <p:nvSpPr>
          <p:cNvPr name="TextBox 4" id="4"/>
          <p:cNvSpPr txBox="true"/>
          <p:nvPr/>
        </p:nvSpPr>
        <p:spPr>
          <a:xfrm rot="0">
            <a:off x="358840" y="3600733"/>
            <a:ext cx="17570320" cy="1954530"/>
          </a:xfrm>
          <a:prstGeom prst="rect">
            <a:avLst/>
          </a:prstGeom>
        </p:spPr>
        <p:txBody>
          <a:bodyPr anchor="t" rtlCol="false" tIns="0" lIns="0" bIns="0" rIns="0">
            <a:spAutoFit/>
          </a:bodyPr>
          <a:lstStyle/>
          <a:p>
            <a:pPr algn="l">
              <a:lnSpc>
                <a:spcPts val="3885"/>
              </a:lnSpc>
              <a:spcBef>
                <a:spcPct val="0"/>
              </a:spcBef>
            </a:pPr>
            <a:r>
              <a:rPr lang="en-US" sz="3500">
                <a:solidFill>
                  <a:srgbClr val="FFFFFF"/>
                </a:solidFill>
                <a:latin typeface="Alata"/>
              </a:rPr>
              <a:t>2) Các bộ phim có thời lượng dài được sản xuất rất nhiều(Cho phép phát triển cốt truyện và nhân vật chi tiết hơn).Nhưng nó không phải là yếu tố duy nhất quyết định chất lượng phim. Một bộ phim hay có thể có bất kỳ độ dài nào, miễn là nó có một câu chuyện hấp dẫn, được kể tốt và được thực hiện một cách chuyên nghiệp. </a:t>
            </a:r>
          </a:p>
        </p:txBody>
      </p:sp>
      <p:sp>
        <p:nvSpPr>
          <p:cNvPr name="TextBox 5" id="5"/>
          <p:cNvSpPr txBox="true"/>
          <p:nvPr/>
        </p:nvSpPr>
        <p:spPr>
          <a:xfrm rot="0">
            <a:off x="358840" y="6193438"/>
            <a:ext cx="17570320" cy="497205"/>
          </a:xfrm>
          <a:prstGeom prst="rect">
            <a:avLst/>
          </a:prstGeom>
        </p:spPr>
        <p:txBody>
          <a:bodyPr anchor="t" rtlCol="false" tIns="0" lIns="0" bIns="0" rIns="0">
            <a:spAutoFit/>
          </a:bodyPr>
          <a:lstStyle/>
          <a:p>
            <a:pPr algn="l">
              <a:lnSpc>
                <a:spcPts val="3885"/>
              </a:lnSpc>
              <a:spcBef>
                <a:spcPct val="0"/>
              </a:spcBef>
            </a:pPr>
            <a:r>
              <a:rPr lang="en-US" sz="3500">
                <a:solidFill>
                  <a:srgbClr val="FFFFFF"/>
                </a:solidFill>
                <a:latin typeface="Alata"/>
              </a:rPr>
              <a:t>3) Có sự mâu thuẫn về đánh giá phim trên Rotten Tomatoes</a:t>
            </a:r>
          </a:p>
        </p:txBody>
      </p:sp>
      <p:sp>
        <p:nvSpPr>
          <p:cNvPr name="TextBox 6" id="6"/>
          <p:cNvSpPr txBox="true"/>
          <p:nvPr/>
        </p:nvSpPr>
        <p:spPr>
          <a:xfrm rot="0">
            <a:off x="358840" y="7328818"/>
            <a:ext cx="17570320" cy="2440305"/>
          </a:xfrm>
          <a:prstGeom prst="rect">
            <a:avLst/>
          </a:prstGeom>
        </p:spPr>
        <p:txBody>
          <a:bodyPr anchor="t" rtlCol="false" tIns="0" lIns="0" bIns="0" rIns="0">
            <a:spAutoFit/>
          </a:bodyPr>
          <a:lstStyle/>
          <a:p>
            <a:pPr algn="l">
              <a:lnSpc>
                <a:spcPts val="3885"/>
              </a:lnSpc>
            </a:pPr>
            <a:r>
              <a:rPr lang="en-US" sz="3500">
                <a:solidFill>
                  <a:srgbClr val="FFFFFF"/>
                </a:solidFill>
                <a:latin typeface="Alata"/>
              </a:rPr>
              <a:t>4) Các nhận định được rút ra từ những bộ phim xuất sắc trên Rotten Tomatoes:</a:t>
            </a:r>
          </a:p>
          <a:p>
            <a:pPr algn="l" marL="755652" indent="-377826" lvl="1">
              <a:lnSpc>
                <a:spcPts val="3885"/>
              </a:lnSpc>
              <a:buFont typeface="Arial"/>
              <a:buChar char="•"/>
            </a:pPr>
            <a:r>
              <a:rPr lang="en-US" sz="3500">
                <a:solidFill>
                  <a:srgbClr val="FFFFFF"/>
                </a:solidFill>
                <a:latin typeface="Alata"/>
              </a:rPr>
              <a:t>Phim Drama là một thể loại được ưa chuộng nhất.</a:t>
            </a:r>
          </a:p>
          <a:p>
            <a:pPr algn="l" marL="755652" indent="-377826" lvl="1">
              <a:lnSpc>
                <a:spcPts val="3885"/>
              </a:lnSpc>
              <a:buFont typeface="Arial"/>
              <a:buChar char="•"/>
            </a:pPr>
            <a:r>
              <a:rPr lang="en-US" sz="3500">
                <a:solidFill>
                  <a:srgbClr val="FFFFFF"/>
                </a:solidFill>
                <a:latin typeface="Alata"/>
              </a:rPr>
              <a:t>Chất lượng hơn số lượng.</a:t>
            </a:r>
          </a:p>
          <a:p>
            <a:pPr algn="l" marL="755652" indent="-377826" lvl="1">
              <a:lnSpc>
                <a:spcPts val="3885"/>
              </a:lnSpc>
              <a:buFont typeface="Arial"/>
              <a:buChar char="•"/>
            </a:pPr>
            <a:r>
              <a:rPr lang="en-US" sz="3500">
                <a:solidFill>
                  <a:srgbClr val="FFFFFF"/>
                </a:solidFill>
                <a:latin typeface="Alata"/>
              </a:rPr>
              <a:t>Phim tập trung vào độ tuổi R và hạn chế độ tuổi NC17.</a:t>
            </a:r>
          </a:p>
          <a:p>
            <a:pPr algn="l">
              <a:lnSpc>
                <a:spcPts val="3885"/>
              </a:lnSpc>
              <a:spcBef>
                <a:spcPct val="0"/>
              </a:spcBef>
            </a:pP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464255" y="1698311"/>
            <a:ext cx="9359489" cy="4268171"/>
          </a:xfrm>
          <a:custGeom>
            <a:avLst/>
            <a:gdLst/>
            <a:ahLst/>
            <a:cxnLst/>
            <a:rect r="r" b="b" t="t" l="l"/>
            <a:pathLst>
              <a:path h="4268171" w="9359489">
                <a:moveTo>
                  <a:pt x="0" y="0"/>
                </a:moveTo>
                <a:lnTo>
                  <a:pt x="9359490" y="0"/>
                </a:lnTo>
                <a:lnTo>
                  <a:pt x="9359490" y="4268171"/>
                </a:lnTo>
                <a:lnTo>
                  <a:pt x="0" y="4268171"/>
                </a:lnTo>
                <a:lnTo>
                  <a:pt x="0" y="0"/>
                </a:lnTo>
                <a:close/>
              </a:path>
            </a:pathLst>
          </a:custGeom>
          <a:blipFill>
            <a:blip r:embed="rId2"/>
            <a:stretch>
              <a:fillRect l="0" t="0" r="0" b="0"/>
            </a:stretch>
          </a:blipFill>
        </p:spPr>
      </p:sp>
      <p:sp>
        <p:nvSpPr>
          <p:cNvPr name="TextBox 3" id="3"/>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2) KHÁI QUÁT VỀ DATASET</a:t>
            </a:r>
          </a:p>
        </p:txBody>
      </p:sp>
      <p:sp>
        <p:nvSpPr>
          <p:cNvPr name="TextBox 4" id="4"/>
          <p:cNvSpPr txBox="true"/>
          <p:nvPr/>
        </p:nvSpPr>
        <p:spPr>
          <a:xfrm rot="0">
            <a:off x="1719646" y="6440058"/>
            <a:ext cx="14848707" cy="1141095"/>
          </a:xfrm>
          <a:prstGeom prst="rect">
            <a:avLst/>
          </a:prstGeom>
        </p:spPr>
        <p:txBody>
          <a:bodyPr anchor="t" rtlCol="false" tIns="0" lIns="0" bIns="0" rIns="0">
            <a:spAutoFit/>
          </a:bodyPr>
          <a:lstStyle/>
          <a:p>
            <a:pPr algn="l" marL="863598" indent="-431799" lvl="1">
              <a:lnSpc>
                <a:spcPts val="4439"/>
              </a:lnSpc>
              <a:buFont typeface="Arial"/>
              <a:buChar char="•"/>
            </a:pPr>
            <a:r>
              <a:rPr lang="en-US" sz="3999">
                <a:solidFill>
                  <a:srgbClr val="FFFFFF"/>
                </a:solidFill>
                <a:latin typeface="Alata"/>
              </a:rPr>
              <a:t>Import thư viện WordCloud dùng để tạo các "đám mây từ" (word clouds) trực quan hóa dữ liệu dạng văn bản.</a:t>
            </a:r>
          </a:p>
        </p:txBody>
      </p:sp>
      <p:sp>
        <p:nvSpPr>
          <p:cNvPr name="TextBox 5" id="5"/>
          <p:cNvSpPr txBox="true"/>
          <p:nvPr/>
        </p:nvSpPr>
        <p:spPr>
          <a:xfrm rot="0">
            <a:off x="1719646" y="8057403"/>
            <a:ext cx="14848707" cy="1141095"/>
          </a:xfrm>
          <a:prstGeom prst="rect">
            <a:avLst/>
          </a:prstGeom>
        </p:spPr>
        <p:txBody>
          <a:bodyPr anchor="t" rtlCol="false" tIns="0" lIns="0" bIns="0" rIns="0">
            <a:spAutoFit/>
          </a:bodyPr>
          <a:lstStyle/>
          <a:p>
            <a:pPr algn="l" marL="863598" indent="-431799" lvl="1">
              <a:lnSpc>
                <a:spcPts val="4439"/>
              </a:lnSpc>
              <a:buFont typeface="Arial"/>
              <a:buChar char="•"/>
            </a:pPr>
            <a:r>
              <a:rPr lang="en-US" sz="3999">
                <a:solidFill>
                  <a:srgbClr val="FFFFFF"/>
                </a:solidFill>
                <a:latin typeface="Alata"/>
              </a:rPr>
              <a:t>Thiết lập giao diện (theme) cho Seaborn thành kiểu "darkgrid", một kiểu nền tối với lưới tọa độ xám đậm.</a:t>
            </a:r>
          </a:p>
        </p:txBody>
      </p:sp>
    </p:spTree>
  </p:cSld>
  <p:clrMapOvr>
    <a:masterClrMapping/>
  </p:clrMapOvr>
  <p:transition spd="slow">
    <p:push dir="l"/>
  </p:transition>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46205" y="3166935"/>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36397" y="2228928"/>
            <a:ext cx="12948710" cy="3421376"/>
          </a:xfrm>
          <a:prstGeom prst="rect">
            <a:avLst/>
          </a:prstGeom>
        </p:spPr>
        <p:txBody>
          <a:bodyPr anchor="t" rtlCol="false" tIns="0" lIns="0" bIns="0" rIns="0">
            <a:spAutoFit/>
          </a:bodyPr>
          <a:lstStyle/>
          <a:p>
            <a:pPr algn="l">
              <a:lnSpc>
                <a:spcPts val="13020"/>
              </a:lnSpc>
              <a:spcBef>
                <a:spcPct val="0"/>
              </a:spcBef>
            </a:pPr>
            <a:r>
              <a:rPr lang="en-US" sz="9300">
                <a:solidFill>
                  <a:srgbClr val="FFFFFF"/>
                </a:solidFill>
                <a:latin typeface="Bungee"/>
              </a:rPr>
              <a:t>Cảm ơn thầy và các bạn đã lắng nghe</a:t>
            </a:r>
          </a:p>
        </p:txBody>
      </p:sp>
      <p:sp>
        <p:nvSpPr>
          <p:cNvPr name="Freeform 5" id="5"/>
          <p:cNvSpPr/>
          <p:nvPr/>
        </p:nvSpPr>
        <p:spPr>
          <a:xfrm flipH="false" flipV="false" rot="0">
            <a:off x="408339" y="3448376"/>
            <a:ext cx="858754" cy="1344429"/>
          </a:xfrm>
          <a:custGeom>
            <a:avLst/>
            <a:gdLst/>
            <a:ahLst/>
            <a:cxnLst/>
            <a:rect r="r" b="b" t="t" l="l"/>
            <a:pathLst>
              <a:path h="1344429" w="858754">
                <a:moveTo>
                  <a:pt x="0" y="0"/>
                </a:moveTo>
                <a:lnTo>
                  <a:pt x="858754" y="0"/>
                </a:lnTo>
                <a:lnTo>
                  <a:pt x="858754" y="1344429"/>
                </a:lnTo>
                <a:lnTo>
                  <a:pt x="0" y="1344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7100" y="3627664"/>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5923500" y="3236188"/>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7020907" y="3517630"/>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00000">
            <a:off x="17965386" y="3696917"/>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401574" y="7237134"/>
            <a:ext cx="15618355" cy="857250"/>
          </a:xfrm>
          <a:prstGeom prst="rect">
            <a:avLst/>
          </a:prstGeom>
        </p:spPr>
        <p:txBody>
          <a:bodyPr anchor="t" rtlCol="false" tIns="0" lIns="0" bIns="0" rIns="0">
            <a:spAutoFit/>
          </a:bodyPr>
          <a:lstStyle/>
          <a:p>
            <a:pPr algn="l">
              <a:lnSpc>
                <a:spcPts val="6299"/>
              </a:lnSpc>
              <a:spcBef>
                <a:spcPct val="0"/>
              </a:spcBef>
            </a:pPr>
            <a:r>
              <a:rPr lang="en-US" sz="4500">
                <a:solidFill>
                  <a:srgbClr val="FFFFFF"/>
                </a:solidFill>
                <a:latin typeface="Bungee"/>
                <a:ea typeface="Bungee"/>
              </a:rPr>
              <a:t>Chúc thầy và các bạn có một ngày tốt lành  ❤️</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96779" y="3505120"/>
            <a:ext cx="8373705" cy="953966"/>
          </a:xfrm>
          <a:custGeom>
            <a:avLst/>
            <a:gdLst/>
            <a:ahLst/>
            <a:cxnLst/>
            <a:rect r="r" b="b" t="t" l="l"/>
            <a:pathLst>
              <a:path h="953966" w="8373705">
                <a:moveTo>
                  <a:pt x="0" y="0"/>
                </a:moveTo>
                <a:lnTo>
                  <a:pt x="8373705" y="0"/>
                </a:lnTo>
                <a:lnTo>
                  <a:pt x="8373705" y="953966"/>
                </a:lnTo>
                <a:lnTo>
                  <a:pt x="0" y="953966"/>
                </a:lnTo>
                <a:lnTo>
                  <a:pt x="0" y="0"/>
                </a:lnTo>
                <a:close/>
              </a:path>
            </a:pathLst>
          </a:custGeom>
          <a:blipFill>
            <a:blip r:embed="rId2"/>
            <a:stretch>
              <a:fillRect l="0" t="0" r="0" b="0"/>
            </a:stretch>
          </a:blipFill>
        </p:spPr>
      </p:sp>
      <p:sp>
        <p:nvSpPr>
          <p:cNvPr name="Freeform 3" id="3"/>
          <p:cNvSpPr/>
          <p:nvPr/>
        </p:nvSpPr>
        <p:spPr>
          <a:xfrm flipH="false" flipV="false" rot="0">
            <a:off x="9144000" y="1445417"/>
            <a:ext cx="8419920" cy="8599952"/>
          </a:xfrm>
          <a:custGeom>
            <a:avLst/>
            <a:gdLst/>
            <a:ahLst/>
            <a:cxnLst/>
            <a:rect r="r" b="b" t="t" l="l"/>
            <a:pathLst>
              <a:path h="8599952" w="8419920">
                <a:moveTo>
                  <a:pt x="0" y="0"/>
                </a:moveTo>
                <a:lnTo>
                  <a:pt x="8419920" y="0"/>
                </a:lnTo>
                <a:lnTo>
                  <a:pt x="8419920" y="8599951"/>
                </a:lnTo>
                <a:lnTo>
                  <a:pt x="0" y="8599951"/>
                </a:lnTo>
                <a:lnTo>
                  <a:pt x="0" y="0"/>
                </a:lnTo>
                <a:close/>
              </a:path>
            </a:pathLst>
          </a:custGeom>
          <a:blipFill>
            <a:blip r:embed="rId3"/>
            <a:stretch>
              <a:fillRect l="0" t="0" r="0" b="0"/>
            </a:stretch>
          </a:blipFill>
        </p:spPr>
      </p:sp>
      <p:sp>
        <p:nvSpPr>
          <p:cNvPr name="TextBox 4" id="4"/>
          <p:cNvSpPr txBox="true"/>
          <p:nvPr/>
        </p:nvSpPr>
        <p:spPr>
          <a:xfrm rot="0">
            <a:off x="607725" y="441482"/>
            <a:ext cx="14848707" cy="1003935"/>
          </a:xfrm>
          <a:prstGeom prst="rect">
            <a:avLst/>
          </a:prstGeom>
        </p:spPr>
        <p:txBody>
          <a:bodyPr anchor="t" rtlCol="false" tIns="0" lIns="0" bIns="0" rIns="0">
            <a:spAutoFit/>
          </a:bodyPr>
          <a:lstStyle/>
          <a:p>
            <a:pPr algn="l">
              <a:lnSpc>
                <a:spcPts val="7769"/>
              </a:lnSpc>
            </a:pPr>
            <a:r>
              <a:rPr lang="en-US" sz="6999">
                <a:solidFill>
                  <a:srgbClr val="FFFFFF"/>
                </a:solidFill>
                <a:latin typeface="Alata"/>
              </a:rPr>
              <a:t>2) KHÁI QUÁT VỀ DATASET</a:t>
            </a:r>
          </a:p>
        </p:txBody>
      </p:sp>
      <p:sp>
        <p:nvSpPr>
          <p:cNvPr name="TextBox 5" id="5"/>
          <p:cNvSpPr txBox="true"/>
          <p:nvPr/>
        </p:nvSpPr>
        <p:spPr>
          <a:xfrm rot="0">
            <a:off x="1028700" y="5010150"/>
            <a:ext cx="7309863" cy="3079750"/>
          </a:xfrm>
          <a:prstGeom prst="rect">
            <a:avLst/>
          </a:prstGeom>
        </p:spPr>
        <p:txBody>
          <a:bodyPr anchor="t" rtlCol="false" tIns="0" lIns="0" bIns="0" rIns="0">
            <a:spAutoFit/>
          </a:bodyPr>
          <a:lstStyle/>
          <a:p>
            <a:pPr algn="l">
              <a:lnSpc>
                <a:spcPts val="6199"/>
              </a:lnSpc>
            </a:pPr>
            <a:r>
              <a:rPr lang="en-US" sz="3999">
                <a:solidFill>
                  <a:srgbClr val="FFFFFF"/>
                </a:solidFill>
                <a:latin typeface="Alata"/>
              </a:rPr>
              <a:t>Đọc nội dung của tệp "rotten_tomatoes_movies.csv" vào một DataFrame có tên là "df".</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DAGEgKjXzWc</dc:identifier>
  <dcterms:modified xsi:type="dcterms:W3CDTF">2011-08-01T06:04:30Z</dcterms:modified>
  <cp:revision>1</cp:revision>
  <dc:title>RottenTomatoes_NguyenThaiQuoc</dc:title>
</cp:coreProperties>
</file>